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gOml0c/Eexd+0BhsQ318rb3mYF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F9877D-76B5-4053-BC97-F962EB29AF3B}">
  <a:tblStyle styleId="{63F9877D-76B5-4053-BC97-F962EB29AF3B}"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2F2F2"/>
          </a:solidFill>
        </a:fill>
      </a:tcStyle>
    </a:band1H>
    <a:band2H>
      <a:tcTxStyle/>
    </a:band2H>
    <a:band1V>
      <a:tcTxStyle/>
      <a:tcStyle>
        <a:fill>
          <a:solidFill>
            <a:srgbClr val="F2F2F2"/>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5.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sp>
        <p:nvSpPr>
          <p:cNvPr id="380" name="Google Shape;380;p17: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b="0" lang="en-US" sz="1200">
                <a:solidFill>
                  <a:schemeClr val="dk1"/>
                </a:solidFill>
                <a:latin typeface="Times New Roman"/>
                <a:ea typeface="Times New Roman"/>
                <a:cs typeface="Times New Roman"/>
                <a:sym typeface="Times New Roman"/>
              </a:rPr>
              <a:t>7</a:t>
            </a:r>
            <a:endParaRPr/>
          </a:p>
        </p:txBody>
      </p:sp>
      <p:sp>
        <p:nvSpPr>
          <p:cNvPr id="381" name="Google Shape;381;p17: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sp>
        <p:nvSpPr>
          <p:cNvPr id="382" name="Google Shape;382;p17: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sp>
        <p:nvSpPr>
          <p:cNvPr id="383" name="Google Shape;383;p17: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8: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sp>
        <p:nvSpPr>
          <p:cNvPr id="392" name="Google Shape;392;p18: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b="0" lang="en-US" sz="1200">
                <a:solidFill>
                  <a:schemeClr val="dk1"/>
                </a:solidFill>
                <a:latin typeface="Times New Roman"/>
                <a:ea typeface="Times New Roman"/>
                <a:cs typeface="Times New Roman"/>
                <a:sym typeface="Times New Roman"/>
              </a:rPr>
              <a:t>52</a:t>
            </a:r>
            <a:endParaRPr/>
          </a:p>
        </p:txBody>
      </p:sp>
      <p:sp>
        <p:nvSpPr>
          <p:cNvPr id="393" name="Google Shape;393;p18: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sp>
        <p:nvSpPr>
          <p:cNvPr id="394" name="Google Shape;394;p18: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sp>
        <p:nvSpPr>
          <p:cNvPr id="395" name="Google Shape;395;p18: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6" name="Google Shape;39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3" name="Google Shape;44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93663" rtl="0" algn="l">
              <a:spcBef>
                <a:spcPts val="0"/>
              </a:spcBef>
              <a:spcAft>
                <a:spcPts val="0"/>
              </a:spcAft>
              <a:buClr>
                <a:schemeClr val="dk1"/>
              </a:buClr>
              <a:buSzPts val="2736"/>
              <a:buFont typeface="Calibri"/>
              <a:buNone/>
            </a:pPr>
            <a:r>
              <a:t/>
            </a:r>
            <a:endParaRPr sz="1800">
              <a:solidFill>
                <a:srgbClr val="063955"/>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4" name="Google Shape;53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6988" lvl="0" marL="0" rtl="0" algn="l">
              <a:spcBef>
                <a:spcPts val="0"/>
              </a:spcBef>
              <a:spcAft>
                <a:spcPts val="0"/>
              </a:spcAft>
              <a:buNone/>
            </a:pPr>
            <a:r>
              <a:t/>
            </a:r>
            <a:endParaRPr i="1" sz="2200">
              <a:solidFill>
                <a:srgbClr val="063955"/>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2900" u="none" cap="none" strike="noStrike">
              <a:solidFill>
                <a:srgbClr val="8D7DFF"/>
              </a:solidFill>
              <a:latin typeface="Verdana"/>
              <a:ea typeface="Verdana"/>
              <a:cs typeface="Verdana"/>
              <a:sym typeface="Verdana"/>
            </a:endParaRPr>
          </a:p>
        </p:txBody>
      </p:sp>
      <p:sp>
        <p:nvSpPr>
          <p:cNvPr id="259" name="Google Shape;259;p7: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4</a:t>
            </a:r>
            <a:endParaRPr/>
          </a:p>
        </p:txBody>
      </p:sp>
      <p:sp>
        <p:nvSpPr>
          <p:cNvPr id="260" name="Google Shape;260;p7: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2900" u="none" cap="none" strike="noStrike">
              <a:solidFill>
                <a:srgbClr val="8D7DFF"/>
              </a:solidFill>
              <a:latin typeface="Verdana"/>
              <a:ea typeface="Verdana"/>
              <a:cs typeface="Verdana"/>
              <a:sym typeface="Verdana"/>
            </a:endParaRPr>
          </a:p>
        </p:txBody>
      </p:sp>
      <p:sp>
        <p:nvSpPr>
          <p:cNvPr id="261" name="Google Shape;261;p7: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2900" u="none" cap="none" strike="noStrike">
              <a:solidFill>
                <a:srgbClr val="8D7DFF"/>
              </a:solidFill>
              <a:latin typeface="Verdana"/>
              <a:ea typeface="Verdana"/>
              <a:cs typeface="Verdana"/>
              <a:sym typeface="Verdana"/>
            </a:endParaRPr>
          </a:p>
        </p:txBody>
      </p:sp>
      <p:sp>
        <p:nvSpPr>
          <p:cNvPr id="262" name="Google Shape;262;p7: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6" name="Google Shape;28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100">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HD-ShadowLong.png" id="17" name="Google Shape;17;p35"/>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18" name="Google Shape;18;p35"/>
          <p:cNvPicPr preferRelativeResize="0"/>
          <p:nvPr/>
        </p:nvPicPr>
        <p:blipFill rotWithShape="1">
          <a:blip r:embed="rId3">
            <a:alphaModFix/>
          </a:blip>
          <a:srcRect b="0" l="0" r="0" t="0"/>
          <a:stretch/>
        </p:blipFill>
        <p:spPr>
          <a:xfrm>
            <a:off x="9111716" y="4243845"/>
            <a:ext cx="3077108" cy="276940"/>
          </a:xfrm>
          <a:prstGeom prst="rect">
            <a:avLst/>
          </a:prstGeom>
          <a:noFill/>
          <a:ln>
            <a:noFill/>
          </a:ln>
        </p:spPr>
      </p:pic>
      <p:sp>
        <p:nvSpPr>
          <p:cNvPr id="19" name="Google Shape;19;p35"/>
          <p:cNvSpPr/>
          <p:nvPr/>
        </p:nvSpPr>
        <p:spPr>
          <a:xfrm>
            <a:off x="0" y="2590078"/>
            <a:ext cx="8968085" cy="1660332"/>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5"/>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5"/>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5"/>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3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2" type="sldNum"/>
          </p:nvPr>
        </p:nvSpPr>
        <p:spPr>
          <a:xfrm>
            <a:off x="9255346" y="2750337"/>
            <a:ext cx="1171888" cy="135644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07" name="Shape 107"/>
        <p:cNvGrpSpPr/>
        <p:nvPr/>
      </p:nvGrpSpPr>
      <p:grpSpPr>
        <a:xfrm>
          <a:off x="0" y="0"/>
          <a:ext cx="0" cy="0"/>
          <a:chOff x="0" y="0"/>
          <a:chExt cx="0" cy="0"/>
        </a:xfrm>
      </p:grpSpPr>
      <p:pic>
        <p:nvPicPr>
          <p:cNvPr descr="HD-ShadowLong.png" id="108" name="Google Shape;108;p44"/>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9" name="Google Shape;109;p44"/>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0" name="Google Shape;110;p44"/>
          <p:cNvSpPr/>
          <p:nvPr/>
        </p:nvSpPr>
        <p:spPr>
          <a:xfrm>
            <a:off x="0" y="4567988"/>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4"/>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4"/>
          <p:cNvSpPr txBox="1"/>
          <p:nvPr>
            <p:ph type="title"/>
          </p:nvPr>
        </p:nvSpPr>
        <p:spPr>
          <a:xfrm>
            <a:off x="680322" y="4711616"/>
            <a:ext cx="9613859" cy="45305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4"/>
          <p:cNvSpPr/>
          <p:nvPr>
            <p:ph idx="2" type="pic"/>
          </p:nvPr>
        </p:nvSpPr>
        <p:spPr>
          <a:xfrm>
            <a:off x="680322" y="609597"/>
            <a:ext cx="9613859" cy="3589575"/>
          </a:xfrm>
          <a:prstGeom prst="rect">
            <a:avLst/>
          </a:prstGeom>
          <a:noFill/>
          <a:ln>
            <a:noFill/>
          </a:ln>
          <a:effectLst>
            <a:outerShdw blurRad="76200" rotWithShape="0" algn="tl" dir="5040000" dist="63500">
              <a:srgbClr val="000000">
                <a:alpha val="40784"/>
              </a:srgbClr>
            </a:outerShdw>
          </a:effectLst>
        </p:spPr>
      </p:sp>
      <p:sp>
        <p:nvSpPr>
          <p:cNvPr id="114" name="Google Shape;114;p44"/>
          <p:cNvSpPr txBox="1"/>
          <p:nvPr>
            <p:ph idx="1" type="body"/>
          </p:nvPr>
        </p:nvSpPr>
        <p:spPr>
          <a:xfrm>
            <a:off x="680319" y="5169583"/>
            <a:ext cx="9613862" cy="6229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5" name="Google Shape;115;p4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4"/>
          <p:cNvSpPr txBox="1"/>
          <p:nvPr>
            <p:ph idx="12" type="sldNum"/>
          </p:nvPr>
        </p:nvSpPr>
        <p:spPr>
          <a:xfrm>
            <a:off x="10729455" y="4711309"/>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8" name="Shape 118"/>
        <p:cNvGrpSpPr/>
        <p:nvPr/>
      </p:nvGrpSpPr>
      <p:grpSpPr>
        <a:xfrm>
          <a:off x="0" y="0"/>
          <a:ext cx="0" cy="0"/>
          <a:chOff x="0" y="0"/>
          <a:chExt cx="0" cy="0"/>
        </a:xfrm>
      </p:grpSpPr>
      <p:pic>
        <p:nvPicPr>
          <p:cNvPr descr="HD-ShadowLong.png" id="119" name="Google Shape;119;p45"/>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20" name="Google Shape;120;p45"/>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21" name="Google Shape;121;p45"/>
          <p:cNvSpPr/>
          <p:nvPr/>
        </p:nvSpPr>
        <p:spPr>
          <a:xfrm>
            <a:off x="0" y="4567988"/>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5"/>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5"/>
          <p:cNvSpPr txBox="1"/>
          <p:nvPr>
            <p:ph type="title"/>
          </p:nvPr>
        </p:nvSpPr>
        <p:spPr>
          <a:xfrm>
            <a:off x="680322" y="609597"/>
            <a:ext cx="9613858" cy="3592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45"/>
          <p:cNvSpPr txBox="1"/>
          <p:nvPr>
            <p:ph idx="1"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5" name="Google Shape;125;p4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5"/>
          <p:cNvSpPr txBox="1"/>
          <p:nvPr>
            <p:ph idx="12" type="sldNum"/>
          </p:nvPr>
        </p:nvSpPr>
        <p:spPr>
          <a:xfrm>
            <a:off x="10729455" y="471161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8" name="Shape 128"/>
        <p:cNvGrpSpPr/>
        <p:nvPr/>
      </p:nvGrpSpPr>
      <p:grpSpPr>
        <a:xfrm>
          <a:off x="0" y="0"/>
          <a:ext cx="0" cy="0"/>
          <a:chOff x="0" y="0"/>
          <a:chExt cx="0" cy="0"/>
        </a:xfrm>
      </p:grpSpPr>
      <p:pic>
        <p:nvPicPr>
          <p:cNvPr descr="HD-ShadowLong.png" id="129" name="Google Shape;129;p46"/>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30" name="Google Shape;130;p46"/>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31" name="Google Shape;131;p46"/>
          <p:cNvSpPr/>
          <p:nvPr/>
        </p:nvSpPr>
        <p:spPr>
          <a:xfrm>
            <a:off x="0" y="4567988"/>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6"/>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6"/>
          <p:cNvSpPr txBox="1"/>
          <p:nvPr>
            <p:ph type="title"/>
          </p:nvPr>
        </p:nvSpPr>
        <p:spPr>
          <a:xfrm>
            <a:off x="1127856" y="609598"/>
            <a:ext cx="8718877" cy="30360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46"/>
          <p:cNvSpPr txBox="1"/>
          <p:nvPr>
            <p:ph idx="1" type="body"/>
          </p:nvPr>
        </p:nvSpPr>
        <p:spPr>
          <a:xfrm>
            <a:off x="1402288" y="3653379"/>
            <a:ext cx="815657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46"/>
          <p:cNvSpPr txBox="1"/>
          <p:nvPr>
            <p:ph idx="2"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6" name="Google Shape;136;p4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6"/>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9" name="Google Shape;139;p46"/>
          <p:cNvSpPr txBox="1"/>
          <p:nvPr/>
        </p:nvSpPr>
        <p:spPr>
          <a:xfrm>
            <a:off x="583572" y="74811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7200"/>
              <a:buFont typeface="Trebuchet MS"/>
              <a:buNone/>
            </a:pPr>
            <a:r>
              <a:rPr b="0" lang="en-US" sz="7200" cap="none">
                <a:solidFill>
                  <a:schemeClr val="dk1"/>
                </a:solidFill>
                <a:latin typeface="Trebuchet MS"/>
                <a:ea typeface="Trebuchet MS"/>
                <a:cs typeface="Trebuchet MS"/>
                <a:sym typeface="Trebuchet MS"/>
              </a:rPr>
              <a:t>“</a:t>
            </a:r>
            <a:endParaRPr/>
          </a:p>
        </p:txBody>
      </p:sp>
      <p:sp>
        <p:nvSpPr>
          <p:cNvPr id="140" name="Google Shape;140;p46"/>
          <p:cNvSpPr txBox="1"/>
          <p:nvPr/>
        </p:nvSpPr>
        <p:spPr>
          <a:xfrm>
            <a:off x="9662809" y="303352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7200"/>
              <a:buFont typeface="Trebuchet MS"/>
              <a:buNone/>
            </a:pPr>
            <a:r>
              <a:rPr b="0" lang="en-US" sz="7200" cap="none">
                <a:solidFill>
                  <a:schemeClr val="dk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1" name="Shape 141"/>
        <p:cNvGrpSpPr/>
        <p:nvPr/>
      </p:nvGrpSpPr>
      <p:grpSpPr>
        <a:xfrm>
          <a:off x="0" y="0"/>
          <a:ext cx="0" cy="0"/>
          <a:chOff x="0" y="0"/>
          <a:chExt cx="0" cy="0"/>
        </a:xfrm>
      </p:grpSpPr>
      <p:pic>
        <p:nvPicPr>
          <p:cNvPr descr="HD-ShadowLong.png" id="142" name="Google Shape;142;p47"/>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43" name="Google Shape;143;p47"/>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44" name="Google Shape;144;p47"/>
          <p:cNvSpPr/>
          <p:nvPr/>
        </p:nvSpPr>
        <p:spPr>
          <a:xfrm>
            <a:off x="0" y="4567988"/>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7"/>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7"/>
          <p:cNvSpPr txBox="1"/>
          <p:nvPr>
            <p:ph type="title"/>
          </p:nvPr>
        </p:nvSpPr>
        <p:spPr>
          <a:xfrm>
            <a:off x="680319" y="4711615"/>
            <a:ext cx="9613862" cy="5885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47"/>
          <p:cNvSpPr txBox="1"/>
          <p:nvPr>
            <p:ph idx="1" type="body"/>
          </p:nvPr>
        </p:nvSpPr>
        <p:spPr>
          <a:xfrm>
            <a:off x="680320" y="5300149"/>
            <a:ext cx="9613862" cy="5022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8" name="Google Shape;148;p4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7"/>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51" name="Shape 151"/>
        <p:cNvGrpSpPr/>
        <p:nvPr/>
      </p:nvGrpSpPr>
      <p:grpSpPr>
        <a:xfrm>
          <a:off x="0" y="0"/>
          <a:ext cx="0" cy="0"/>
          <a:chOff x="0" y="0"/>
          <a:chExt cx="0" cy="0"/>
        </a:xfrm>
      </p:grpSpPr>
      <p:pic>
        <p:nvPicPr>
          <p:cNvPr descr="HD-ShadowLong.png" id="152" name="Google Shape;152;p48"/>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53" name="Google Shape;153;p48"/>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54" name="Google Shape;154;p48"/>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8"/>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8"/>
          <p:cNvSpPr txBox="1"/>
          <p:nvPr>
            <p:ph type="title"/>
          </p:nvPr>
        </p:nvSpPr>
        <p:spPr>
          <a:xfrm>
            <a:off x="669222" y="753228"/>
            <a:ext cx="96249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48"/>
          <p:cNvSpPr txBox="1"/>
          <p:nvPr>
            <p:ph idx="1" type="body"/>
          </p:nvPr>
        </p:nvSpPr>
        <p:spPr>
          <a:xfrm>
            <a:off x="660946" y="2336873"/>
            <a:ext cx="3070034"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8" name="Google Shape;158;p48"/>
          <p:cNvSpPr txBox="1"/>
          <p:nvPr>
            <p:ph idx="2" type="body"/>
          </p:nvPr>
        </p:nvSpPr>
        <p:spPr>
          <a:xfrm>
            <a:off x="680322" y="3022673"/>
            <a:ext cx="3049702"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59" name="Google Shape;159;p48"/>
          <p:cNvSpPr txBox="1"/>
          <p:nvPr>
            <p:ph idx="3" type="body"/>
          </p:nvPr>
        </p:nvSpPr>
        <p:spPr>
          <a:xfrm>
            <a:off x="3956025" y="233687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0" name="Google Shape;160;p48"/>
          <p:cNvSpPr txBox="1"/>
          <p:nvPr>
            <p:ph idx="4" type="body"/>
          </p:nvPr>
        </p:nvSpPr>
        <p:spPr>
          <a:xfrm>
            <a:off x="3945470" y="3022673"/>
            <a:ext cx="3063240"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61" name="Google Shape;161;p48"/>
          <p:cNvSpPr txBox="1"/>
          <p:nvPr>
            <p:ph idx="5" type="body"/>
          </p:nvPr>
        </p:nvSpPr>
        <p:spPr>
          <a:xfrm>
            <a:off x="7224156" y="2336873"/>
            <a:ext cx="30700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2" name="Google Shape;162;p48"/>
          <p:cNvSpPr txBox="1"/>
          <p:nvPr>
            <p:ph idx="6" type="body"/>
          </p:nvPr>
        </p:nvSpPr>
        <p:spPr>
          <a:xfrm>
            <a:off x="7224156" y="3022673"/>
            <a:ext cx="3070025"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63" name="Google Shape;163;p4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6" name="Shape 166"/>
        <p:cNvGrpSpPr/>
        <p:nvPr/>
      </p:nvGrpSpPr>
      <p:grpSpPr>
        <a:xfrm>
          <a:off x="0" y="0"/>
          <a:ext cx="0" cy="0"/>
          <a:chOff x="0" y="0"/>
          <a:chExt cx="0" cy="0"/>
        </a:xfrm>
      </p:grpSpPr>
      <p:pic>
        <p:nvPicPr>
          <p:cNvPr descr="HD-ShadowLong.png" id="167" name="Google Shape;167;p4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68" name="Google Shape;168;p4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69" name="Google Shape;169;p49"/>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9"/>
          <p:cNvSpPr txBox="1"/>
          <p:nvPr>
            <p:ph type="title"/>
          </p:nvPr>
        </p:nvSpPr>
        <p:spPr>
          <a:xfrm>
            <a:off x="680322" y="753228"/>
            <a:ext cx="96138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49"/>
          <p:cNvSpPr txBox="1"/>
          <p:nvPr>
            <p:ph idx="1" type="body"/>
          </p:nvPr>
        </p:nvSpPr>
        <p:spPr>
          <a:xfrm>
            <a:off x="680318" y="4297503"/>
            <a:ext cx="30497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3" name="Google Shape;173;p49"/>
          <p:cNvSpPr/>
          <p:nvPr>
            <p:ph idx="2" type="pic"/>
          </p:nvPr>
        </p:nvSpPr>
        <p:spPr>
          <a:xfrm>
            <a:off x="680318" y="2336873"/>
            <a:ext cx="3049705"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74" name="Google Shape;174;p49"/>
          <p:cNvSpPr txBox="1"/>
          <p:nvPr>
            <p:ph idx="3" type="body"/>
          </p:nvPr>
        </p:nvSpPr>
        <p:spPr>
          <a:xfrm>
            <a:off x="680318" y="4873765"/>
            <a:ext cx="3049705"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75" name="Google Shape;175;p49"/>
          <p:cNvSpPr txBox="1"/>
          <p:nvPr>
            <p:ph idx="4" type="body"/>
          </p:nvPr>
        </p:nvSpPr>
        <p:spPr>
          <a:xfrm>
            <a:off x="3945471" y="429750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6" name="Google Shape;176;p49"/>
          <p:cNvSpPr/>
          <p:nvPr>
            <p:ph idx="5" type="pic"/>
          </p:nvPr>
        </p:nvSpPr>
        <p:spPr>
          <a:xfrm>
            <a:off x="3945470" y="2336873"/>
            <a:ext cx="3063240"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77" name="Google Shape;177;p49"/>
          <p:cNvSpPr txBox="1"/>
          <p:nvPr>
            <p:ph idx="6" type="body"/>
          </p:nvPr>
        </p:nvSpPr>
        <p:spPr>
          <a:xfrm>
            <a:off x="3944117" y="4873764"/>
            <a:ext cx="3067297"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78" name="Google Shape;178;p49"/>
          <p:cNvSpPr txBox="1"/>
          <p:nvPr>
            <p:ph idx="7" type="body"/>
          </p:nvPr>
        </p:nvSpPr>
        <p:spPr>
          <a:xfrm>
            <a:off x="7230678" y="4297503"/>
            <a:ext cx="30635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9" name="Google Shape;179;p49"/>
          <p:cNvSpPr/>
          <p:nvPr>
            <p:ph idx="8" type="pic"/>
          </p:nvPr>
        </p:nvSpPr>
        <p:spPr>
          <a:xfrm>
            <a:off x="7230677" y="2336873"/>
            <a:ext cx="3063505"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80" name="Google Shape;180;p49"/>
          <p:cNvSpPr txBox="1"/>
          <p:nvPr>
            <p:ph idx="9" type="body"/>
          </p:nvPr>
        </p:nvSpPr>
        <p:spPr>
          <a:xfrm>
            <a:off x="7230553" y="4873762"/>
            <a:ext cx="3067563"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81" name="Google Shape;181;p4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4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4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4" name="Shape 184"/>
        <p:cNvGrpSpPr/>
        <p:nvPr/>
      </p:nvGrpSpPr>
      <p:grpSpPr>
        <a:xfrm>
          <a:off x="0" y="0"/>
          <a:ext cx="0" cy="0"/>
          <a:chOff x="0" y="0"/>
          <a:chExt cx="0" cy="0"/>
        </a:xfrm>
      </p:grpSpPr>
      <p:pic>
        <p:nvPicPr>
          <p:cNvPr descr="HD-ShadowLong.png" id="185" name="Google Shape;185;p5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86" name="Google Shape;186;p5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87" name="Google Shape;187;p50"/>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dk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50"/>
          <p:cNvSpPr txBox="1"/>
          <p:nvPr>
            <p:ph idx="1" type="body"/>
          </p:nvPr>
        </p:nvSpPr>
        <p:spPr>
          <a:xfrm rot="5400000">
            <a:off x="3687594" y="-670400"/>
            <a:ext cx="3599316" cy="961386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5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5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5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51"/>
          <p:cNvSpPr/>
          <p:nvPr/>
        </p:nvSpPr>
        <p:spPr>
          <a:xfrm rot="5400000">
            <a:off x="8116207" y="1869395"/>
            <a:ext cx="5106988"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1"/>
          <p:cNvSpPr/>
          <p:nvPr/>
        </p:nvSpPr>
        <p:spPr>
          <a:xfrm rot="5400000">
            <a:off x="9868202" y="5372403"/>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1"/>
          <p:cNvSpPr txBox="1"/>
          <p:nvPr>
            <p:ph type="title"/>
          </p:nvPr>
        </p:nvSpPr>
        <p:spPr>
          <a:xfrm rot="5400000">
            <a:off x="8489252" y="2249576"/>
            <a:ext cx="4353760" cy="1073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51"/>
          <p:cNvSpPr txBox="1"/>
          <p:nvPr>
            <p:ph idx="1" type="body"/>
          </p:nvPr>
        </p:nvSpPr>
        <p:spPr>
          <a:xfrm rot="5400000">
            <a:off x="2452030" y="-1162110"/>
            <a:ext cx="5326589" cy="88700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51"/>
          <p:cNvSpPr txBox="1"/>
          <p:nvPr>
            <p:ph idx="10" type="dt"/>
          </p:nvPr>
        </p:nvSpPr>
        <p:spPr>
          <a:xfrm>
            <a:off x="6807126"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51"/>
          <p:cNvSpPr txBox="1"/>
          <p:nvPr>
            <p:ph idx="11" type="ftr"/>
          </p:nvPr>
        </p:nvSpPr>
        <p:spPr>
          <a:xfrm>
            <a:off x="680321" y="5936188"/>
            <a:ext cx="612680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51"/>
          <p:cNvSpPr txBox="1"/>
          <p:nvPr>
            <p:ph idx="12" type="sldNum"/>
          </p:nvPr>
        </p:nvSpPr>
        <p:spPr>
          <a:xfrm>
            <a:off x="10097550" y="5398633"/>
            <a:ext cx="1154151" cy="1090789"/>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3600">
                <a:solidFill>
                  <a:srgbClr val="888888"/>
                </a:solidFill>
                <a:latin typeface="Trebuchet MS"/>
                <a:ea typeface="Trebuchet MS"/>
                <a:cs typeface="Trebuchet MS"/>
                <a:sym typeface="Trebuchet MS"/>
              </a:defRPr>
            </a:lvl1pPr>
            <a:lvl2pPr indent="0" lvl="1" marL="0" algn="ctr">
              <a:spcBef>
                <a:spcPts val="0"/>
              </a:spcBef>
              <a:buNone/>
              <a:defRPr sz="3600">
                <a:solidFill>
                  <a:srgbClr val="888888"/>
                </a:solidFill>
                <a:latin typeface="Trebuchet MS"/>
                <a:ea typeface="Trebuchet MS"/>
                <a:cs typeface="Trebuchet MS"/>
                <a:sym typeface="Trebuchet MS"/>
              </a:defRPr>
            </a:lvl2pPr>
            <a:lvl3pPr indent="0" lvl="2" marL="0" algn="ctr">
              <a:spcBef>
                <a:spcPts val="0"/>
              </a:spcBef>
              <a:buNone/>
              <a:defRPr sz="3600">
                <a:solidFill>
                  <a:srgbClr val="888888"/>
                </a:solidFill>
                <a:latin typeface="Trebuchet MS"/>
                <a:ea typeface="Trebuchet MS"/>
                <a:cs typeface="Trebuchet MS"/>
                <a:sym typeface="Trebuchet MS"/>
              </a:defRPr>
            </a:lvl3pPr>
            <a:lvl4pPr indent="0" lvl="3" marL="0" algn="ctr">
              <a:spcBef>
                <a:spcPts val="0"/>
              </a:spcBef>
              <a:buNone/>
              <a:defRPr sz="3600">
                <a:solidFill>
                  <a:srgbClr val="888888"/>
                </a:solidFill>
                <a:latin typeface="Trebuchet MS"/>
                <a:ea typeface="Trebuchet MS"/>
                <a:cs typeface="Trebuchet MS"/>
                <a:sym typeface="Trebuchet MS"/>
              </a:defRPr>
            </a:lvl4pPr>
            <a:lvl5pPr indent="0" lvl="4" marL="0" algn="ctr">
              <a:spcBef>
                <a:spcPts val="0"/>
              </a:spcBef>
              <a:buNone/>
              <a:defRPr sz="3600">
                <a:solidFill>
                  <a:srgbClr val="888888"/>
                </a:solidFill>
                <a:latin typeface="Trebuchet MS"/>
                <a:ea typeface="Trebuchet MS"/>
                <a:cs typeface="Trebuchet MS"/>
                <a:sym typeface="Trebuchet MS"/>
              </a:defRPr>
            </a:lvl5pPr>
            <a:lvl6pPr indent="0" lvl="5" marL="0" algn="ctr">
              <a:spcBef>
                <a:spcPts val="0"/>
              </a:spcBef>
              <a:buNone/>
              <a:defRPr sz="3600">
                <a:solidFill>
                  <a:srgbClr val="888888"/>
                </a:solidFill>
                <a:latin typeface="Trebuchet MS"/>
                <a:ea typeface="Trebuchet MS"/>
                <a:cs typeface="Trebuchet MS"/>
                <a:sym typeface="Trebuchet MS"/>
              </a:defRPr>
            </a:lvl6pPr>
            <a:lvl7pPr indent="0" lvl="6" marL="0" algn="ctr">
              <a:spcBef>
                <a:spcPts val="0"/>
              </a:spcBef>
              <a:buNone/>
              <a:defRPr sz="3600">
                <a:solidFill>
                  <a:srgbClr val="888888"/>
                </a:solidFill>
                <a:latin typeface="Trebuchet MS"/>
                <a:ea typeface="Trebuchet MS"/>
                <a:cs typeface="Trebuchet MS"/>
                <a:sym typeface="Trebuchet MS"/>
              </a:defRPr>
            </a:lvl7pPr>
            <a:lvl8pPr indent="0" lvl="7" marL="0" algn="ctr">
              <a:spcBef>
                <a:spcPts val="0"/>
              </a:spcBef>
              <a:buNone/>
              <a:defRPr sz="3600">
                <a:solidFill>
                  <a:srgbClr val="888888"/>
                </a:solidFill>
                <a:latin typeface="Trebuchet MS"/>
                <a:ea typeface="Trebuchet MS"/>
                <a:cs typeface="Trebuchet MS"/>
                <a:sym typeface="Trebuchet MS"/>
              </a:defRPr>
            </a:lvl8pPr>
            <a:lvl9pPr indent="0" lvl="8" marL="0" algn="ctr">
              <a:spcBef>
                <a:spcPts val="0"/>
              </a:spcBef>
              <a:buNone/>
              <a:defRPr sz="3600">
                <a:solidFill>
                  <a:srgbClr val="888888"/>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pic>
        <p:nvPicPr>
          <p:cNvPr descr="HD-ShadowLong.png" id="27" name="Google Shape;27;p36"/>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28" name="Google Shape;28;p36"/>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29" name="Google Shape;29;p36"/>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6"/>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descr="HD-ShadowLong.png" id="37" name="Google Shape;37;p37"/>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38" name="Google Shape;38;p37"/>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39" name="Google Shape;39;p37"/>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7"/>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pic>
        <p:nvPicPr>
          <p:cNvPr descr="HD-ShadowLong.png" id="46" name="Google Shape;46;p38"/>
          <p:cNvPicPr preferRelativeResize="0"/>
          <p:nvPr/>
        </p:nvPicPr>
        <p:blipFill rotWithShape="1">
          <a:blip r:embed="rId2">
            <a:alphaModFix/>
          </a:blip>
          <a:srcRect b="0" l="0" r="0" t="0"/>
          <a:stretch/>
        </p:blipFill>
        <p:spPr>
          <a:xfrm>
            <a:off x="-1" y="4086907"/>
            <a:ext cx="10437812" cy="321164"/>
          </a:xfrm>
          <a:prstGeom prst="rect">
            <a:avLst/>
          </a:prstGeom>
          <a:noFill/>
          <a:ln>
            <a:noFill/>
          </a:ln>
        </p:spPr>
      </p:pic>
      <p:pic>
        <p:nvPicPr>
          <p:cNvPr descr="HD-ShadowShort.png" id="47" name="Google Shape;47;p38"/>
          <p:cNvPicPr preferRelativeResize="0"/>
          <p:nvPr/>
        </p:nvPicPr>
        <p:blipFill rotWithShape="1">
          <a:blip r:embed="rId3">
            <a:alphaModFix/>
          </a:blip>
          <a:srcRect b="0" l="0" r="0" t="0"/>
          <a:stretch/>
        </p:blipFill>
        <p:spPr>
          <a:xfrm>
            <a:off x="10585824" y="4087901"/>
            <a:ext cx="1602997" cy="144270"/>
          </a:xfrm>
          <a:prstGeom prst="rect">
            <a:avLst/>
          </a:prstGeom>
          <a:noFill/>
          <a:ln>
            <a:noFill/>
          </a:ln>
        </p:spPr>
      </p:pic>
      <p:sp>
        <p:nvSpPr>
          <p:cNvPr id="48" name="Google Shape;48;p38"/>
          <p:cNvSpPr/>
          <p:nvPr/>
        </p:nvSpPr>
        <p:spPr>
          <a:xfrm>
            <a:off x="-2" y="2726267"/>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8"/>
          <p:cNvSpPr/>
          <p:nvPr/>
        </p:nvSpPr>
        <p:spPr>
          <a:xfrm>
            <a:off x="10585825" y="2726267"/>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8"/>
          <p:cNvSpPr txBox="1"/>
          <p:nvPr>
            <p:ph type="title"/>
          </p:nvPr>
        </p:nvSpPr>
        <p:spPr>
          <a:xfrm>
            <a:off x="680322" y="2869895"/>
            <a:ext cx="9613860" cy="109078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dk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 type="body"/>
          </p:nvPr>
        </p:nvSpPr>
        <p:spPr>
          <a:xfrm>
            <a:off x="680322" y="4232171"/>
            <a:ext cx="9613860" cy="170401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000"/>
              <a:buNone/>
              <a:defRPr sz="20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2" name="Google Shape;52;p3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8"/>
          <p:cNvSpPr txBox="1"/>
          <p:nvPr>
            <p:ph idx="12" type="sldNum"/>
          </p:nvPr>
        </p:nvSpPr>
        <p:spPr>
          <a:xfrm>
            <a:off x="10729455" y="286989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pic>
        <p:nvPicPr>
          <p:cNvPr descr="HD-ShadowLong.png" id="56" name="Google Shape;56;p3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57" name="Google Shape;57;p3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58" name="Google Shape;58;p39"/>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39"/>
          <p:cNvSpPr txBox="1"/>
          <p:nvPr>
            <p:ph idx="1" type="body"/>
          </p:nvPr>
        </p:nvSpPr>
        <p:spPr>
          <a:xfrm>
            <a:off x="680320" y="2336873"/>
            <a:ext cx="46983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9"/>
          <p:cNvSpPr txBox="1"/>
          <p:nvPr>
            <p:ph idx="2" type="body"/>
          </p:nvPr>
        </p:nvSpPr>
        <p:spPr>
          <a:xfrm>
            <a:off x="5594123" y="2336873"/>
            <a:ext cx="47000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3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pic>
        <p:nvPicPr>
          <p:cNvPr descr="HD-ShadowLong.png" id="67" name="Google Shape;67;p4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68" name="Google Shape;68;p4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69" name="Google Shape;69;p40"/>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0"/>
          <p:cNvSpPr txBox="1"/>
          <p:nvPr>
            <p:ph type="title"/>
          </p:nvPr>
        </p:nvSpPr>
        <p:spPr>
          <a:xfrm>
            <a:off x="680319" y="753229"/>
            <a:ext cx="9613863" cy="108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40"/>
          <p:cNvSpPr txBox="1"/>
          <p:nvPr>
            <p:ph idx="1" type="body"/>
          </p:nvPr>
        </p:nvSpPr>
        <p:spPr>
          <a:xfrm>
            <a:off x="906350" y="2336873"/>
            <a:ext cx="4472327" cy="69313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 name="Google Shape;73;p40"/>
          <p:cNvSpPr txBox="1"/>
          <p:nvPr>
            <p:ph idx="2" type="body"/>
          </p:nvPr>
        </p:nvSpPr>
        <p:spPr>
          <a:xfrm>
            <a:off x="680322" y="3030008"/>
            <a:ext cx="4698355"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40"/>
          <p:cNvSpPr txBox="1"/>
          <p:nvPr>
            <p:ph idx="3" type="body"/>
          </p:nvPr>
        </p:nvSpPr>
        <p:spPr>
          <a:xfrm>
            <a:off x="5820154" y="2336873"/>
            <a:ext cx="4474028" cy="69207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40"/>
          <p:cNvSpPr txBox="1"/>
          <p:nvPr>
            <p:ph idx="4" type="body"/>
          </p:nvPr>
        </p:nvSpPr>
        <p:spPr>
          <a:xfrm>
            <a:off x="5594123" y="3030008"/>
            <a:ext cx="4700059"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pic>
        <p:nvPicPr>
          <p:cNvPr descr="HD-ShadowShort.png" id="80" name="Google Shape;80;p41"/>
          <p:cNvPicPr preferRelativeResize="0"/>
          <p:nvPr/>
        </p:nvPicPr>
        <p:blipFill rotWithShape="1">
          <a:blip r:embed="rId2">
            <a:alphaModFix/>
          </a:blip>
          <a:srcRect b="0" l="0" r="0" t="0"/>
          <a:stretch/>
        </p:blipFill>
        <p:spPr>
          <a:xfrm>
            <a:off x="10585826" y="1971234"/>
            <a:ext cx="1602997" cy="144270"/>
          </a:xfrm>
          <a:prstGeom prst="rect">
            <a:avLst/>
          </a:prstGeom>
          <a:noFill/>
          <a:ln>
            <a:noFill/>
          </a:ln>
        </p:spPr>
      </p:pic>
      <p:sp>
        <p:nvSpPr>
          <p:cNvPr id="81" name="Google Shape;81;p41"/>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pic>
        <p:nvPicPr>
          <p:cNvPr descr="HD-ShadowLong.png" id="86" name="Google Shape;86;p42"/>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87" name="Google Shape;87;p42"/>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88" name="Google Shape;88;p42"/>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2"/>
          <p:cNvSpPr txBox="1"/>
          <p:nvPr>
            <p:ph type="title"/>
          </p:nvPr>
        </p:nvSpPr>
        <p:spPr>
          <a:xfrm>
            <a:off x="680321" y="753227"/>
            <a:ext cx="9613859" cy="10809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2"/>
          <p:cNvSpPr txBox="1"/>
          <p:nvPr>
            <p:ph idx="1" type="body"/>
          </p:nvPr>
        </p:nvSpPr>
        <p:spPr>
          <a:xfrm>
            <a:off x="4685846" y="2336873"/>
            <a:ext cx="5608336" cy="35993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42"/>
          <p:cNvSpPr txBox="1"/>
          <p:nvPr>
            <p:ph idx="2" type="body"/>
          </p:nvPr>
        </p:nvSpPr>
        <p:spPr>
          <a:xfrm>
            <a:off x="680322" y="2336872"/>
            <a:ext cx="3790078" cy="359931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3" name="Google Shape;93;p4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pic>
        <p:nvPicPr>
          <p:cNvPr descr="HD-ShadowLong.png" id="97" name="Google Shape;97;p43"/>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98" name="Google Shape;98;p43"/>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99" name="Google Shape;99;p43"/>
          <p:cNvSpPr/>
          <p:nvPr/>
        </p:nvSpPr>
        <p:spPr>
          <a:xfrm>
            <a:off x="0" y="609600"/>
            <a:ext cx="10437812" cy="1368198"/>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3"/>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3"/>
          <p:cNvSpPr txBox="1"/>
          <p:nvPr>
            <p:ph type="title"/>
          </p:nvPr>
        </p:nvSpPr>
        <p:spPr>
          <a:xfrm>
            <a:off x="680323" y="753228"/>
            <a:ext cx="9613857"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3"/>
          <p:cNvSpPr/>
          <p:nvPr>
            <p:ph idx="2" type="pic"/>
          </p:nvPr>
        </p:nvSpPr>
        <p:spPr>
          <a:xfrm>
            <a:off x="4868333" y="2336874"/>
            <a:ext cx="5425849" cy="3599312"/>
          </a:xfrm>
          <a:prstGeom prst="rect">
            <a:avLst/>
          </a:prstGeom>
          <a:noFill/>
          <a:ln>
            <a:noFill/>
          </a:ln>
          <a:effectLst>
            <a:outerShdw blurRad="76200" rotWithShape="0" algn="tl" dir="5040000" dist="63500">
              <a:srgbClr val="000000">
                <a:alpha val="40784"/>
              </a:srgbClr>
            </a:outerShdw>
          </a:effectLst>
        </p:spPr>
      </p:sp>
      <p:sp>
        <p:nvSpPr>
          <p:cNvPr id="103" name="Google Shape;103;p43"/>
          <p:cNvSpPr txBox="1"/>
          <p:nvPr>
            <p:ph idx="1" type="body"/>
          </p:nvPr>
        </p:nvSpPr>
        <p:spPr>
          <a:xfrm>
            <a:off x="680323" y="2336873"/>
            <a:ext cx="3876256" cy="35993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4" name="Google Shape;104;p4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hashOverlay-FullResolve.png" id="10" name="Google Shape;10;p34"/>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11" name="Google Shape;11;p3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Trebuchet MS"/>
              <a:buNone/>
              <a:defRPr b="0" i="0" sz="36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4"/>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9pPr>
          </a:lstStyle>
          <a:p/>
        </p:txBody>
      </p:sp>
      <p:sp>
        <p:nvSpPr>
          <p:cNvPr id="13" name="Google Shape;13;p3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4" name="Google Shape;14;p3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5" name="Google Shape;15;p3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3600" u="none" cap="none" strike="noStrike">
                <a:solidFill>
                  <a:srgbClr val="888888"/>
                </a:solidFill>
                <a:latin typeface="Trebuchet MS"/>
                <a:ea typeface="Trebuchet MS"/>
                <a:cs typeface="Trebuchet MS"/>
                <a:sym typeface="Trebuchet MS"/>
              </a:defRPr>
            </a:lvl1pPr>
            <a:lvl2pPr indent="0" lvl="1" marL="0" marR="0" rtl="0" algn="l">
              <a:spcBef>
                <a:spcPts val="0"/>
              </a:spcBef>
              <a:buNone/>
              <a:defRPr b="0" i="0" sz="3600" u="none" cap="none" strike="noStrike">
                <a:solidFill>
                  <a:srgbClr val="888888"/>
                </a:solidFill>
                <a:latin typeface="Trebuchet MS"/>
                <a:ea typeface="Trebuchet MS"/>
                <a:cs typeface="Trebuchet MS"/>
                <a:sym typeface="Trebuchet MS"/>
              </a:defRPr>
            </a:lvl2pPr>
            <a:lvl3pPr indent="0" lvl="2" marL="0" marR="0" rtl="0" algn="l">
              <a:spcBef>
                <a:spcPts val="0"/>
              </a:spcBef>
              <a:buNone/>
              <a:defRPr b="0" i="0" sz="3600" u="none" cap="none" strike="noStrike">
                <a:solidFill>
                  <a:srgbClr val="888888"/>
                </a:solidFill>
                <a:latin typeface="Trebuchet MS"/>
                <a:ea typeface="Trebuchet MS"/>
                <a:cs typeface="Trebuchet MS"/>
                <a:sym typeface="Trebuchet MS"/>
              </a:defRPr>
            </a:lvl3pPr>
            <a:lvl4pPr indent="0" lvl="3" marL="0" marR="0" rtl="0" algn="l">
              <a:spcBef>
                <a:spcPts val="0"/>
              </a:spcBef>
              <a:buNone/>
              <a:defRPr b="0" i="0" sz="3600" u="none" cap="none" strike="noStrike">
                <a:solidFill>
                  <a:srgbClr val="888888"/>
                </a:solidFill>
                <a:latin typeface="Trebuchet MS"/>
                <a:ea typeface="Trebuchet MS"/>
                <a:cs typeface="Trebuchet MS"/>
                <a:sym typeface="Trebuchet MS"/>
              </a:defRPr>
            </a:lvl4pPr>
            <a:lvl5pPr indent="0" lvl="4" marL="0" marR="0" rtl="0" algn="l">
              <a:spcBef>
                <a:spcPts val="0"/>
              </a:spcBef>
              <a:buNone/>
              <a:defRPr b="0" i="0" sz="3600" u="none" cap="none" strike="noStrike">
                <a:solidFill>
                  <a:srgbClr val="888888"/>
                </a:solidFill>
                <a:latin typeface="Trebuchet MS"/>
                <a:ea typeface="Trebuchet MS"/>
                <a:cs typeface="Trebuchet MS"/>
                <a:sym typeface="Trebuchet MS"/>
              </a:defRPr>
            </a:lvl5pPr>
            <a:lvl6pPr indent="0" lvl="5" marL="0" marR="0" rtl="0" algn="l">
              <a:spcBef>
                <a:spcPts val="0"/>
              </a:spcBef>
              <a:buNone/>
              <a:defRPr b="0" i="0" sz="3600" u="none" cap="none" strike="noStrike">
                <a:solidFill>
                  <a:srgbClr val="888888"/>
                </a:solidFill>
                <a:latin typeface="Trebuchet MS"/>
                <a:ea typeface="Trebuchet MS"/>
                <a:cs typeface="Trebuchet MS"/>
                <a:sym typeface="Trebuchet MS"/>
              </a:defRPr>
            </a:lvl6pPr>
            <a:lvl7pPr indent="0" lvl="6" marL="0" marR="0" rtl="0" algn="l">
              <a:spcBef>
                <a:spcPts val="0"/>
              </a:spcBef>
              <a:buNone/>
              <a:defRPr b="0" i="0" sz="3600" u="none" cap="none" strike="noStrike">
                <a:solidFill>
                  <a:srgbClr val="888888"/>
                </a:solidFill>
                <a:latin typeface="Trebuchet MS"/>
                <a:ea typeface="Trebuchet MS"/>
                <a:cs typeface="Trebuchet MS"/>
                <a:sym typeface="Trebuchet MS"/>
              </a:defRPr>
            </a:lvl7pPr>
            <a:lvl8pPr indent="0" lvl="7" marL="0" marR="0" rtl="0" algn="l">
              <a:spcBef>
                <a:spcPts val="0"/>
              </a:spcBef>
              <a:buNone/>
              <a:defRPr b="0" i="0" sz="3600" u="none" cap="none" strike="noStrike">
                <a:solidFill>
                  <a:srgbClr val="888888"/>
                </a:solidFill>
                <a:latin typeface="Trebuchet MS"/>
                <a:ea typeface="Trebuchet MS"/>
                <a:cs typeface="Trebuchet MS"/>
                <a:sym typeface="Trebuchet MS"/>
              </a:defRPr>
            </a:lvl8pPr>
            <a:lvl9pPr indent="0" lvl="8" marL="0" marR="0" rtl="0" algn="l">
              <a:spcBef>
                <a:spcPts val="0"/>
              </a:spcBef>
              <a:buNone/>
              <a:defRPr b="0" i="0" sz="3600" u="none" cap="none" strike="noStrike">
                <a:solidFill>
                  <a:srgbClr val="888888"/>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rwsentosa.com/en" TargetMode="External"/><Relationship Id="rId4" Type="http://schemas.openxmlformats.org/officeDocument/2006/relationships/image" Target="../media/image28.png"/><Relationship Id="rId5" Type="http://schemas.openxmlformats.org/officeDocument/2006/relationships/hyperlink" Target="https://www.spgroup.com.sg/what-we-do/billing" TargetMode="External"/><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u7hZ9jKrwvo"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Trebuchet MS"/>
              <a:buNone/>
            </a:pPr>
            <a:r>
              <a:rPr lang="en-US" sz="4000"/>
              <a:t>Principles of Microeconomics</a:t>
            </a:r>
            <a:br>
              <a:rPr lang="en-US"/>
            </a:br>
            <a:r>
              <a:rPr lang="en-US" sz="2800"/>
              <a:t>Session 1: Upgrading coffee shop talk (Introduction)</a:t>
            </a:r>
            <a:endParaRPr/>
          </a:p>
        </p:txBody>
      </p:sp>
      <p:sp>
        <p:nvSpPr>
          <p:cNvPr id="207" name="Google Shape;207;p1"/>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000"/>
              <a:buNone/>
            </a:pPr>
            <a:r>
              <a:rPr lang="en-US"/>
              <a:t>Associate Professor Jonathan Tan</a:t>
            </a:r>
            <a:endParaRPr/>
          </a:p>
          <a:p>
            <a:pPr indent="0" lvl="0" marL="0" rtl="0" algn="r">
              <a:lnSpc>
                <a:spcPct val="90000"/>
              </a:lnSpc>
              <a:spcBef>
                <a:spcPts val="1000"/>
              </a:spcBef>
              <a:spcAft>
                <a:spcPts val="0"/>
              </a:spcAft>
              <a:buClr>
                <a:schemeClr val="dk1"/>
              </a:buClr>
              <a:buSzPts val="2000"/>
              <a:buNone/>
            </a:pPr>
            <a:r>
              <a:rPr i="1" lang="en-US"/>
              <a:t>j.tan@ntu.edu.sg</a:t>
            </a:r>
            <a:endParaRPr i="1"/>
          </a:p>
        </p:txBody>
      </p:sp>
      <p:pic>
        <p:nvPicPr>
          <p:cNvPr descr="File:Nanyang Technological University.svg - Wikipedia" id="208" name="Google Shape;208;p1"/>
          <p:cNvPicPr preferRelativeResize="0"/>
          <p:nvPr/>
        </p:nvPicPr>
        <p:blipFill rotWithShape="1">
          <a:blip r:embed="rId3">
            <a:alphaModFix/>
          </a:blip>
          <a:srcRect b="0" l="0" r="0" t="0"/>
          <a:stretch/>
        </p:blipFill>
        <p:spPr>
          <a:xfrm>
            <a:off x="9560757" y="3015796"/>
            <a:ext cx="2309608" cy="826407"/>
          </a:xfrm>
          <a:prstGeom prst="rect">
            <a:avLst/>
          </a:prstGeom>
          <a:noFill/>
          <a:ln>
            <a:noFill/>
          </a:ln>
        </p:spPr>
      </p:pic>
      <p:pic>
        <p:nvPicPr>
          <p:cNvPr id="209" name="Google Shape;209;p1"/>
          <p:cNvPicPr preferRelativeResize="0"/>
          <p:nvPr/>
        </p:nvPicPr>
        <p:blipFill rotWithShape="1">
          <a:blip r:embed="rId4">
            <a:alphaModFix/>
          </a:blip>
          <a:srcRect b="0" l="0" r="0" t="0"/>
          <a:stretch/>
        </p:blipFill>
        <p:spPr>
          <a:xfrm>
            <a:off x="0" y="0"/>
            <a:ext cx="7729870" cy="25835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How?</a:t>
            </a:r>
            <a:br>
              <a:rPr lang="en-US"/>
            </a:br>
            <a:r>
              <a:rPr lang="en-US" sz="2200"/>
              <a:t>Economics adopts a scientific approach</a:t>
            </a:r>
            <a:endParaRPr/>
          </a:p>
        </p:txBody>
      </p:sp>
      <p:grpSp>
        <p:nvGrpSpPr>
          <p:cNvPr id="298" name="Google Shape;298;p10"/>
          <p:cNvGrpSpPr/>
          <p:nvPr/>
        </p:nvGrpSpPr>
        <p:grpSpPr>
          <a:xfrm>
            <a:off x="2949106" y="2135261"/>
            <a:ext cx="5843948" cy="4805538"/>
            <a:chOff x="700609" y="-116610"/>
            <a:chExt cx="5843948" cy="4805538"/>
          </a:xfrm>
        </p:grpSpPr>
        <p:sp>
          <p:nvSpPr>
            <p:cNvPr id="299" name="Google Shape;299;p10"/>
            <p:cNvSpPr/>
            <p:nvPr/>
          </p:nvSpPr>
          <p:spPr>
            <a:xfrm>
              <a:off x="1307443" y="278833"/>
              <a:ext cx="4410095" cy="4410095"/>
            </a:xfrm>
            <a:custGeom>
              <a:rect b="b" l="l" r="r" t="t"/>
              <a:pathLst>
                <a:path extrusionOk="0" h="120000" w="120000">
                  <a:moveTo>
                    <a:pt x="76400" y="6117"/>
                  </a:moveTo>
                  <a:lnTo>
                    <a:pt x="76400" y="6117"/>
                  </a:lnTo>
                  <a:cubicBezTo>
                    <a:pt x="101452" y="13742"/>
                    <a:pt x="117944" y="37627"/>
                    <a:pt x="116198" y="63755"/>
                  </a:cubicBezTo>
                  <a:cubicBezTo>
                    <a:pt x="114453" y="89884"/>
                    <a:pt x="94929" y="111362"/>
                    <a:pt x="69086" y="115586"/>
                  </a:cubicBezTo>
                  <a:cubicBezTo>
                    <a:pt x="43242" y="119810"/>
                    <a:pt x="17896" y="105666"/>
                    <a:pt x="7922" y="81453"/>
                  </a:cubicBezTo>
                  <a:cubicBezTo>
                    <a:pt x="-2052" y="57240"/>
                    <a:pt x="5977" y="29347"/>
                    <a:pt x="27297" y="14143"/>
                  </a:cubicBezTo>
                  <a:lnTo>
                    <a:pt x="25458" y="10978"/>
                  </a:lnTo>
                  <a:lnTo>
                    <a:pt x="33413" y="14254"/>
                  </a:lnTo>
                  <a:lnTo>
                    <a:pt x="32582" y="23237"/>
                  </a:lnTo>
                  <a:lnTo>
                    <a:pt x="30744" y="20074"/>
                  </a:lnTo>
                  <a:lnTo>
                    <a:pt x="30744" y="20074"/>
                  </a:lnTo>
                  <a:cubicBezTo>
                    <a:pt x="12230" y="33641"/>
                    <a:pt x="5471" y="58156"/>
                    <a:pt x="14418" y="79294"/>
                  </a:cubicBezTo>
                  <a:cubicBezTo>
                    <a:pt x="23365" y="100431"/>
                    <a:pt x="45671" y="112645"/>
                    <a:pt x="68299" y="108796"/>
                  </a:cubicBezTo>
                  <a:cubicBezTo>
                    <a:pt x="90927" y="104948"/>
                    <a:pt x="107941" y="86048"/>
                    <a:pt x="109397" y="63141"/>
                  </a:cubicBezTo>
                  <a:cubicBezTo>
                    <a:pt x="110854" y="40234"/>
                    <a:pt x="96371" y="19331"/>
                    <a:pt x="74413" y="12648"/>
                  </a:cubicBezTo>
                  <a:close/>
                </a:path>
              </a:pathLst>
            </a:cu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2536331" y="-116610"/>
              <a:ext cx="1801229" cy="1768526"/>
            </a:xfrm>
            <a:prstGeom prst="roundRect">
              <a:avLst>
                <a:gd fmla="val 16667" name="adj"/>
              </a:avLst>
            </a:prstGeom>
            <a:gradFill>
              <a:gsLst>
                <a:gs pos="0">
                  <a:srgbClr val="0070C0"/>
                </a:gs>
                <a:gs pos="50000">
                  <a:schemeClr val="accent1"/>
                </a:gs>
                <a:gs pos="100000">
                  <a:srgbClr val="C3C3C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txBox="1"/>
            <p:nvPr/>
          </p:nvSpPr>
          <p:spPr>
            <a:xfrm>
              <a:off x="2622663" y="-30278"/>
              <a:ext cx="1628565" cy="159586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lang="en-US" sz="1400" u="sng">
                  <a:solidFill>
                    <a:schemeClr val="lt1"/>
                  </a:solidFill>
                  <a:latin typeface="Trebuchet MS"/>
                  <a:ea typeface="Trebuchet MS"/>
                  <a:cs typeface="Trebuchet MS"/>
                  <a:sym typeface="Trebuchet MS"/>
                </a:rPr>
                <a:t>Observe</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“Phenomenon”</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Characteristics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Conditions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Choices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Policies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Outcomes</a:t>
              </a:r>
              <a:endParaRPr sz="1100">
                <a:solidFill>
                  <a:schemeClr val="lt1"/>
                </a:solidFill>
                <a:latin typeface="Trebuchet MS"/>
                <a:ea typeface="Trebuchet MS"/>
                <a:cs typeface="Trebuchet MS"/>
                <a:sym typeface="Trebuchet MS"/>
              </a:endParaRPr>
            </a:p>
          </p:txBody>
        </p:sp>
        <p:sp>
          <p:nvSpPr>
            <p:cNvPr id="302" name="Google Shape;302;p10"/>
            <p:cNvSpPr/>
            <p:nvPr/>
          </p:nvSpPr>
          <p:spPr>
            <a:xfrm>
              <a:off x="4763860" y="2331688"/>
              <a:ext cx="1780697" cy="1797854"/>
            </a:xfrm>
            <a:prstGeom prst="roundRect">
              <a:avLst>
                <a:gd fmla="val 16667" name="adj"/>
              </a:avLst>
            </a:prstGeom>
            <a:gradFill>
              <a:gsLst>
                <a:gs pos="0">
                  <a:srgbClr val="0070C0"/>
                </a:gs>
                <a:gs pos="50000">
                  <a:schemeClr val="accent1"/>
                </a:gs>
                <a:gs pos="100000">
                  <a:srgbClr val="C3C3C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txBox="1"/>
            <p:nvPr/>
          </p:nvSpPr>
          <p:spPr>
            <a:xfrm>
              <a:off x="4850786" y="2418614"/>
              <a:ext cx="1606845" cy="162400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lang="en-US" sz="1400" u="sng">
                  <a:solidFill>
                    <a:schemeClr val="lt1"/>
                  </a:solidFill>
                  <a:latin typeface="Trebuchet MS"/>
                  <a:ea typeface="Trebuchet MS"/>
                  <a:cs typeface="Trebuchet MS"/>
                  <a:sym typeface="Trebuchet MS"/>
                </a:rPr>
                <a:t>Explain</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“Model”</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Definitions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Assumptions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Variables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Functions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Results</a:t>
              </a:r>
              <a:endParaRPr/>
            </a:p>
          </p:txBody>
        </p:sp>
        <p:sp>
          <p:nvSpPr>
            <p:cNvPr id="304" name="Google Shape;304;p10"/>
            <p:cNvSpPr/>
            <p:nvPr/>
          </p:nvSpPr>
          <p:spPr>
            <a:xfrm>
              <a:off x="700609" y="2360152"/>
              <a:ext cx="1771406" cy="1782865"/>
            </a:xfrm>
            <a:prstGeom prst="roundRect">
              <a:avLst>
                <a:gd fmla="val 16667" name="adj"/>
              </a:avLst>
            </a:prstGeom>
            <a:gradFill>
              <a:gsLst>
                <a:gs pos="0">
                  <a:srgbClr val="0070C0"/>
                </a:gs>
                <a:gs pos="50000">
                  <a:schemeClr val="accent1"/>
                </a:gs>
                <a:gs pos="100000">
                  <a:srgbClr val="C3C3C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txBox="1"/>
            <p:nvPr/>
          </p:nvSpPr>
          <p:spPr>
            <a:xfrm>
              <a:off x="787082" y="2446625"/>
              <a:ext cx="1598460" cy="1609919"/>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Trebuchet MS"/>
                <a:buNone/>
              </a:pPr>
              <a:r>
                <a:rPr lang="en-US" sz="1400" u="sng">
                  <a:solidFill>
                    <a:schemeClr val="lt1"/>
                  </a:solidFill>
                  <a:latin typeface="Trebuchet MS"/>
                  <a:ea typeface="Trebuchet MS"/>
                  <a:cs typeface="Trebuchet MS"/>
                  <a:sym typeface="Trebuchet MS"/>
                </a:rPr>
                <a:t>Verify</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Test</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Hypotheses</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Measure</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Fit</a:t>
              </a:r>
              <a:endParaRPr/>
            </a:p>
            <a:p>
              <a:pPr indent="0" lvl="0" marL="0" marR="0" rtl="0" algn="ctr">
                <a:lnSpc>
                  <a:spcPct val="9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Causes</a:t>
              </a:r>
              <a:endParaRPr/>
            </a:p>
            <a:p>
              <a:pPr indent="0" lvl="0" marL="0" marR="0" rtl="0" algn="ctr">
                <a:lnSpc>
                  <a:spcPct val="100000"/>
                </a:lnSpc>
                <a:spcBef>
                  <a:spcPts val="49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Effects</a:t>
              </a:r>
              <a:endParaRPr/>
            </a:p>
          </p:txBody>
        </p:sp>
      </p:grpSp>
      <p:sp>
        <p:nvSpPr>
          <p:cNvPr id="306" name="Google Shape;306;p1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2. Crazy Rich Asians</a:t>
            </a:r>
            <a:endParaRPr/>
          </a:p>
        </p:txBody>
      </p:sp>
      <p:sp>
        <p:nvSpPr>
          <p:cNvPr id="312" name="Google Shape;312;p1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13" name="Google Shape;313;p11"/>
          <p:cNvPicPr preferRelativeResize="0"/>
          <p:nvPr/>
        </p:nvPicPr>
        <p:blipFill rotWithShape="1">
          <a:blip r:embed="rId3">
            <a:alphaModFix/>
          </a:blip>
          <a:srcRect b="0" l="0" r="0" t="0"/>
          <a:stretch/>
        </p:blipFill>
        <p:spPr>
          <a:xfrm>
            <a:off x="0" y="4118212"/>
            <a:ext cx="5479576" cy="2739788"/>
          </a:xfrm>
          <a:prstGeom prst="rect">
            <a:avLst/>
          </a:prstGeom>
          <a:noFill/>
          <a:ln>
            <a:noFill/>
          </a:ln>
        </p:spPr>
      </p:pic>
      <p:pic>
        <p:nvPicPr>
          <p:cNvPr id="314" name="Google Shape;314;p11"/>
          <p:cNvPicPr preferRelativeResize="0"/>
          <p:nvPr/>
        </p:nvPicPr>
        <p:blipFill rotWithShape="1">
          <a:blip r:embed="rId4">
            <a:alphaModFix/>
          </a:blip>
          <a:srcRect b="0" l="0" r="0" t="0"/>
          <a:stretch/>
        </p:blipFill>
        <p:spPr>
          <a:xfrm>
            <a:off x="8556126" y="4118212"/>
            <a:ext cx="3604984" cy="2739788"/>
          </a:xfrm>
          <a:prstGeom prst="rect">
            <a:avLst/>
          </a:prstGeom>
          <a:noFill/>
          <a:ln>
            <a:noFill/>
          </a:ln>
        </p:spPr>
      </p:pic>
      <p:pic>
        <p:nvPicPr>
          <p:cNvPr id="315" name="Google Shape;315;p11"/>
          <p:cNvPicPr preferRelativeResize="0"/>
          <p:nvPr/>
        </p:nvPicPr>
        <p:blipFill rotWithShape="1">
          <a:blip r:embed="rId5">
            <a:alphaModFix/>
          </a:blip>
          <a:srcRect b="0" l="0" r="0" t="0"/>
          <a:stretch/>
        </p:blipFill>
        <p:spPr>
          <a:xfrm>
            <a:off x="4951142" y="4118212"/>
            <a:ext cx="3604984" cy="2739788"/>
          </a:xfrm>
          <a:prstGeom prst="rect">
            <a:avLst/>
          </a:prstGeom>
          <a:noFill/>
          <a:ln>
            <a:noFill/>
          </a:ln>
        </p:spPr>
      </p:pic>
      <p:sp>
        <p:nvSpPr>
          <p:cNvPr id="316" name="Google Shape;316;p11"/>
          <p:cNvSpPr/>
          <p:nvPr/>
        </p:nvSpPr>
        <p:spPr>
          <a:xfrm>
            <a:off x="1581358" y="2293541"/>
            <a:ext cx="9332441"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000090"/>
                </a:solidFill>
                <a:latin typeface="Trebuchet MS"/>
                <a:ea typeface="Trebuchet MS"/>
                <a:cs typeface="Trebuchet MS"/>
                <a:sym typeface="Trebuchet MS"/>
              </a:rPr>
              <a:t>In what ways do these people differ?</a:t>
            </a:r>
            <a:endParaRPr/>
          </a:p>
          <a:p>
            <a:pPr indent="0" lvl="0" marL="0" marR="0" rtl="0" algn="ctr">
              <a:spcBef>
                <a:spcPts val="0"/>
              </a:spcBef>
              <a:spcAft>
                <a:spcPts val="0"/>
              </a:spcAft>
              <a:buNone/>
            </a:pPr>
            <a:r>
              <a:rPr b="1" i="1" lang="en-US" sz="2800">
                <a:solidFill>
                  <a:srgbClr val="000090"/>
                </a:solidFill>
                <a:latin typeface="Trebuchet MS"/>
                <a:ea typeface="Trebuchet MS"/>
                <a:cs typeface="Trebuchet MS"/>
                <a:sym typeface="Trebuchet MS"/>
              </a:rPr>
              <a:t>What do they have in common?</a:t>
            </a:r>
            <a:endParaRPr/>
          </a:p>
          <a:p>
            <a:pPr indent="0" lvl="0" marL="0" marR="0" rtl="0" algn="ctr">
              <a:spcBef>
                <a:spcPts val="0"/>
              </a:spcBef>
              <a:spcAft>
                <a:spcPts val="0"/>
              </a:spcAft>
              <a:buNone/>
            </a:pPr>
            <a:r>
              <a:rPr b="1" i="1" lang="en-US" sz="2800">
                <a:solidFill>
                  <a:srgbClr val="000090"/>
                </a:solidFill>
                <a:latin typeface="Trebuchet MS"/>
                <a:ea typeface="Trebuchet MS"/>
                <a:cs typeface="Trebuchet MS"/>
                <a:sym typeface="Trebuchet MS"/>
              </a:rPr>
              <a:t>Can ONE economic model describe their choices?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Consume</a:t>
            </a:r>
            <a:endParaRPr/>
          </a:p>
        </p:txBody>
      </p:sp>
      <p:sp>
        <p:nvSpPr>
          <p:cNvPr id="322" name="Google Shape;322;p12"/>
          <p:cNvSpPr txBox="1"/>
          <p:nvPr>
            <p:ph idx="1" type="body"/>
          </p:nvPr>
        </p:nvSpPr>
        <p:spPr>
          <a:xfrm>
            <a:off x="978195" y="2146378"/>
            <a:ext cx="9229430" cy="378981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a:t>Consumers</a:t>
            </a:r>
            <a:endParaRPr/>
          </a:p>
          <a:p>
            <a:pPr indent="-177800" lvl="0" marL="228600" rtl="0" algn="l">
              <a:lnSpc>
                <a:spcPct val="90000"/>
              </a:lnSpc>
              <a:spcBef>
                <a:spcPts val="1000"/>
              </a:spcBef>
              <a:spcAft>
                <a:spcPts val="0"/>
              </a:spcAft>
              <a:buClr>
                <a:schemeClr val="dk1"/>
              </a:buClr>
              <a:buSzPts val="800"/>
              <a:buNone/>
            </a:pPr>
            <a:r>
              <a:t/>
            </a:r>
            <a:endParaRPr sz="800"/>
          </a:p>
          <a:p>
            <a:pPr indent="-228600" lvl="1" marL="685800" rtl="0" algn="l">
              <a:lnSpc>
                <a:spcPct val="90000"/>
              </a:lnSpc>
              <a:spcBef>
                <a:spcPts val="500"/>
              </a:spcBef>
              <a:spcAft>
                <a:spcPts val="0"/>
              </a:spcAft>
              <a:buClr>
                <a:schemeClr val="dk1"/>
              </a:buClr>
              <a:buSzPts val="2400"/>
              <a:buChar char="•"/>
            </a:pPr>
            <a:r>
              <a:rPr lang="en-US" sz="2400"/>
              <a:t>Limited </a:t>
            </a:r>
            <a:r>
              <a:rPr b="1" lang="en-US" sz="2400"/>
              <a:t>incomes</a:t>
            </a:r>
            <a:endParaRPr/>
          </a:p>
          <a:p>
            <a:pPr indent="-177800" lvl="1" marL="685800" rtl="0" algn="l">
              <a:lnSpc>
                <a:spcPct val="90000"/>
              </a:lnSpc>
              <a:spcBef>
                <a:spcPts val="500"/>
              </a:spcBef>
              <a:spcAft>
                <a:spcPts val="0"/>
              </a:spcAft>
              <a:buClr>
                <a:schemeClr val="dk1"/>
              </a:buClr>
              <a:buSzPts val="800"/>
              <a:buNone/>
            </a:pPr>
            <a:r>
              <a:t/>
            </a:r>
            <a:endParaRPr sz="800">
              <a:solidFill>
                <a:srgbClr val="8D7DFF"/>
              </a:solidFill>
            </a:endParaRPr>
          </a:p>
          <a:p>
            <a:pPr indent="-228600" lvl="1" marL="685800" rtl="0" algn="l">
              <a:lnSpc>
                <a:spcPct val="90000"/>
              </a:lnSpc>
              <a:spcBef>
                <a:spcPts val="500"/>
              </a:spcBef>
              <a:spcAft>
                <a:spcPts val="0"/>
              </a:spcAft>
              <a:buClr>
                <a:schemeClr val="dk1"/>
              </a:buClr>
              <a:buSzPts val="2400"/>
              <a:buChar char="•"/>
            </a:pPr>
            <a:r>
              <a:rPr lang="en-US" sz="2400"/>
              <a:t>How consumers </a:t>
            </a:r>
            <a:r>
              <a:rPr lang="en-US" sz="2400" u="sng"/>
              <a:t>maximize</a:t>
            </a:r>
            <a:r>
              <a:rPr lang="en-US" sz="2400"/>
              <a:t> their well-being (</a:t>
            </a:r>
            <a:r>
              <a:rPr lang="en-US" sz="2400">
                <a:solidFill>
                  <a:srgbClr val="0070C0"/>
                </a:solidFill>
              </a:rPr>
              <a:t>utility</a:t>
            </a:r>
            <a:r>
              <a:rPr lang="en-US" sz="2400"/>
              <a:t>), based on their </a:t>
            </a:r>
            <a:r>
              <a:rPr lang="en-US" sz="2400" u="sng"/>
              <a:t>preferences</a:t>
            </a:r>
            <a:r>
              <a:rPr lang="en-US" sz="2400"/>
              <a:t>, to make </a:t>
            </a:r>
            <a:r>
              <a:rPr lang="en-US" sz="2400" u="sng"/>
              <a:t>decisions</a:t>
            </a:r>
            <a:r>
              <a:rPr lang="en-US" sz="2400"/>
              <a:t> about trade-offs.</a:t>
            </a:r>
            <a:endParaRPr/>
          </a:p>
          <a:p>
            <a:pPr indent="-177800" lvl="1" marL="685800" rtl="0" algn="l">
              <a:lnSpc>
                <a:spcPct val="90000"/>
              </a:lnSpc>
              <a:spcBef>
                <a:spcPts val="500"/>
              </a:spcBef>
              <a:spcAft>
                <a:spcPts val="0"/>
              </a:spcAft>
              <a:buClr>
                <a:schemeClr val="dk1"/>
              </a:buClr>
              <a:buSzPts val="800"/>
              <a:buNone/>
            </a:pPr>
            <a:r>
              <a:t/>
            </a:r>
            <a:endParaRPr sz="800"/>
          </a:p>
          <a:p>
            <a:pPr indent="-228600" lvl="2" marL="1143000" rtl="0" algn="l">
              <a:lnSpc>
                <a:spcPct val="90000"/>
              </a:lnSpc>
              <a:spcBef>
                <a:spcPts val="500"/>
              </a:spcBef>
              <a:spcAft>
                <a:spcPts val="0"/>
              </a:spcAft>
              <a:buClr>
                <a:schemeClr val="dk1"/>
              </a:buClr>
              <a:buSzPts val="2100"/>
              <a:buChar char="•"/>
            </a:pPr>
            <a:r>
              <a:rPr lang="en-US" sz="2100">
                <a:highlight>
                  <a:srgbClr val="FFFF00"/>
                </a:highlight>
              </a:rPr>
              <a:t>@u You are hosting a party. How would you choose what to buy and how much? </a:t>
            </a:r>
            <a:endParaRPr sz="800">
              <a:highlight>
                <a:srgbClr val="FFFF00"/>
              </a:highlight>
            </a:endParaRPr>
          </a:p>
          <a:p>
            <a:pPr indent="-228600" lvl="1" marL="685800" rtl="0" algn="l">
              <a:lnSpc>
                <a:spcPct val="90000"/>
              </a:lnSpc>
              <a:spcBef>
                <a:spcPts val="500"/>
              </a:spcBef>
              <a:spcAft>
                <a:spcPts val="0"/>
              </a:spcAft>
              <a:buClr>
                <a:srgbClr val="0070C0"/>
              </a:buClr>
              <a:buSzPts val="2400"/>
              <a:buChar char="•"/>
            </a:pPr>
            <a:r>
              <a:rPr lang="en-US" sz="2400">
                <a:solidFill>
                  <a:srgbClr val="0070C0"/>
                </a:solidFill>
              </a:rPr>
              <a:t>Consumer demand for goods </a:t>
            </a:r>
            <a:r>
              <a:rPr lang="en-US" sz="2400"/>
              <a:t>can be derived.</a:t>
            </a:r>
            <a:endParaRPr/>
          </a:p>
        </p:txBody>
      </p:sp>
      <p:sp>
        <p:nvSpPr>
          <p:cNvPr id="323" name="Google Shape;323;p1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5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5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5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500"/>
                                        <p:tgtEl>
                                          <p:spTgt spid="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500"/>
                                        <p:tgtEl>
                                          <p:spTgt spid="3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animEffect filter="fade" transition="in">
                                      <p:cBhvr>
                                        <p:cTn dur="500"/>
                                        <p:tgtEl>
                                          <p:spTgt spid="3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animEffect filter="fade" transition="in">
                                      <p:cBhvr>
                                        <p:cTn dur="500"/>
                                        <p:tgtEl>
                                          <p:spTgt spid="3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animEffect filter="fade" transition="in">
                                      <p:cBhvr>
                                        <p:cTn dur="500"/>
                                        <p:tgtEl>
                                          <p:spTgt spid="3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13"/>
          <p:cNvGrpSpPr/>
          <p:nvPr/>
        </p:nvGrpSpPr>
        <p:grpSpPr>
          <a:xfrm>
            <a:off x="2052789" y="2242051"/>
            <a:ext cx="5508627" cy="3067051"/>
            <a:chOff x="1615" y="875"/>
            <a:chExt cx="3470" cy="1932"/>
          </a:xfrm>
        </p:grpSpPr>
        <p:sp>
          <p:nvSpPr>
            <p:cNvPr id="329" name="Google Shape;329;p13"/>
            <p:cNvSpPr/>
            <p:nvPr/>
          </p:nvSpPr>
          <p:spPr>
            <a:xfrm>
              <a:off x="1615" y="875"/>
              <a:ext cx="1744" cy="1866"/>
            </a:xfrm>
            <a:custGeom>
              <a:rect b="b" l="l" r="r" t="t"/>
              <a:pathLst>
                <a:path extrusionOk="0" h="125" w="117">
                  <a:moveTo>
                    <a:pt x="117" y="125"/>
                  </a:moveTo>
                  <a:cubicBezTo>
                    <a:pt x="53" y="120"/>
                    <a:pt x="1" y="66"/>
                    <a:pt x="0" y="0"/>
                  </a:cubicBezTo>
                </a:path>
              </a:pathLst>
            </a:custGeom>
            <a:noFill/>
            <a:ln cap="flat" cmpd="sng" w="71425">
              <a:solidFill>
                <a:srgbClr val="003F9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30" name="Google Shape;330;p13"/>
            <p:cNvSpPr/>
            <p:nvPr/>
          </p:nvSpPr>
          <p:spPr>
            <a:xfrm>
              <a:off x="3449" y="2613"/>
              <a:ext cx="1636" cy="1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en-US" sz="2000">
                  <a:solidFill>
                    <a:srgbClr val="000000"/>
                  </a:solidFill>
                  <a:latin typeface="Trebuchet MS"/>
                  <a:ea typeface="Trebuchet MS"/>
                  <a:cs typeface="Trebuchet MS"/>
                  <a:sym typeface="Trebuchet MS"/>
                </a:rPr>
                <a:t>Indifference curve</a:t>
              </a:r>
              <a:endParaRPr sz="2400">
                <a:solidFill>
                  <a:schemeClr val="dk1"/>
                </a:solidFill>
                <a:latin typeface="Times New Roman"/>
                <a:ea typeface="Times New Roman"/>
                <a:cs typeface="Times New Roman"/>
                <a:sym typeface="Times New Roman"/>
              </a:endParaRPr>
            </a:p>
          </p:txBody>
        </p:sp>
      </p:grpSp>
      <p:sp>
        <p:nvSpPr>
          <p:cNvPr id="331" name="Google Shape;331;p1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Trebuchet MS"/>
              <a:buNone/>
            </a:pPr>
            <a:r>
              <a:rPr lang="en-US" sz="2400"/>
              <a:t>Which </a:t>
            </a:r>
            <a:r>
              <a:rPr lang="en-US" sz="2400" u="sng"/>
              <a:t>combination</a:t>
            </a:r>
            <a:r>
              <a:rPr lang="en-US" sz="2400"/>
              <a:t> of goods gives the consumer maximum </a:t>
            </a:r>
            <a:r>
              <a:rPr lang="en-US" sz="2400" u="sng"/>
              <a:t>satisfaction</a:t>
            </a:r>
            <a:r>
              <a:rPr lang="en-US" sz="2400"/>
              <a:t> subject to his </a:t>
            </a:r>
            <a:r>
              <a:rPr lang="en-US" sz="2400" u="sng"/>
              <a:t>preferences</a:t>
            </a:r>
            <a:r>
              <a:rPr lang="en-US" sz="2400"/>
              <a:t> and </a:t>
            </a:r>
            <a:r>
              <a:rPr lang="en-US" sz="2400" u="sng"/>
              <a:t>budget constraint</a:t>
            </a:r>
            <a:r>
              <a:rPr lang="en-US" sz="2400"/>
              <a:t>?</a:t>
            </a:r>
            <a:endParaRPr/>
          </a:p>
        </p:txBody>
      </p:sp>
      <p:sp>
        <p:nvSpPr>
          <p:cNvPr id="332" name="Google Shape;332;p13"/>
          <p:cNvSpPr/>
          <p:nvPr/>
        </p:nvSpPr>
        <p:spPr>
          <a:xfrm>
            <a:off x="1556703" y="1967110"/>
            <a:ext cx="6316663" cy="4549775"/>
          </a:xfrm>
          <a:custGeom>
            <a:rect b="b" l="l" r="r" t="t"/>
            <a:pathLst>
              <a:path extrusionOk="0" h="2866" w="3979">
                <a:moveTo>
                  <a:pt x="0" y="0"/>
                </a:moveTo>
                <a:lnTo>
                  <a:pt x="0" y="2866"/>
                </a:lnTo>
                <a:lnTo>
                  <a:pt x="3979" y="2866"/>
                </a:lnTo>
              </a:path>
            </a:pathLst>
          </a:custGeom>
          <a:noFill/>
          <a:ln cap="flat" cmpd="sng" w="238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33" name="Google Shape;333;p13"/>
          <p:cNvSpPr/>
          <p:nvPr/>
        </p:nvSpPr>
        <p:spPr>
          <a:xfrm flipH="1">
            <a:off x="7530175" y="6542285"/>
            <a:ext cx="928024"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rgbClr val="000000"/>
                </a:solidFill>
                <a:latin typeface="Trebuchet MS"/>
                <a:ea typeface="Trebuchet MS"/>
                <a:cs typeface="Trebuchet MS"/>
                <a:sym typeface="Trebuchet MS"/>
              </a:rPr>
              <a:t>Food</a:t>
            </a:r>
            <a:endParaRPr sz="2400">
              <a:solidFill>
                <a:schemeClr val="dk1"/>
              </a:solidFill>
              <a:latin typeface="Times New Roman"/>
              <a:ea typeface="Times New Roman"/>
              <a:cs typeface="Times New Roman"/>
              <a:sym typeface="Times New Roman"/>
            </a:endParaRPr>
          </a:p>
        </p:txBody>
      </p:sp>
      <p:sp>
        <p:nvSpPr>
          <p:cNvPr id="334" name="Google Shape;334;p13"/>
          <p:cNvSpPr/>
          <p:nvPr/>
        </p:nvSpPr>
        <p:spPr>
          <a:xfrm>
            <a:off x="320040" y="2227460"/>
            <a:ext cx="1190625"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rgbClr val="000000"/>
                </a:solidFill>
                <a:latin typeface="Trebuchet MS"/>
                <a:ea typeface="Trebuchet MS"/>
                <a:cs typeface="Trebuchet MS"/>
                <a:sym typeface="Trebuchet MS"/>
              </a:rPr>
              <a:t>Clothing</a:t>
            </a:r>
            <a:endParaRPr sz="2400">
              <a:solidFill>
                <a:schemeClr val="dk1"/>
              </a:solidFill>
              <a:latin typeface="Trebuchet MS"/>
              <a:ea typeface="Trebuchet MS"/>
              <a:cs typeface="Trebuchet MS"/>
              <a:sym typeface="Trebuchet MS"/>
            </a:endParaRPr>
          </a:p>
        </p:txBody>
      </p:sp>
      <p:grpSp>
        <p:nvGrpSpPr>
          <p:cNvPr id="335" name="Google Shape;335;p13"/>
          <p:cNvGrpSpPr/>
          <p:nvPr/>
        </p:nvGrpSpPr>
        <p:grpSpPr>
          <a:xfrm>
            <a:off x="1578927" y="2630684"/>
            <a:ext cx="4870451" cy="3886200"/>
            <a:chOff x="938" y="1214"/>
            <a:chExt cx="3068" cy="2448"/>
          </a:xfrm>
        </p:grpSpPr>
        <p:cxnSp>
          <p:nvCxnSpPr>
            <p:cNvPr id="336" name="Google Shape;336;p13"/>
            <p:cNvCxnSpPr/>
            <p:nvPr/>
          </p:nvCxnSpPr>
          <p:spPr>
            <a:xfrm>
              <a:off x="938" y="1214"/>
              <a:ext cx="1789" cy="2448"/>
            </a:xfrm>
            <a:prstGeom prst="straightConnector1">
              <a:avLst/>
            </a:prstGeom>
            <a:noFill/>
            <a:ln cap="flat" cmpd="sng" w="71425">
              <a:solidFill>
                <a:srgbClr val="AD0D1B"/>
              </a:solidFill>
              <a:prstDash val="solid"/>
              <a:round/>
              <a:headEnd len="med" w="med" type="none"/>
              <a:tailEnd len="med" w="med" type="none"/>
            </a:ln>
          </p:spPr>
        </p:cxnSp>
        <p:sp>
          <p:nvSpPr>
            <p:cNvPr id="337" name="Google Shape;337;p13"/>
            <p:cNvSpPr/>
            <p:nvPr/>
          </p:nvSpPr>
          <p:spPr>
            <a:xfrm>
              <a:off x="2727" y="3400"/>
              <a:ext cx="1279" cy="1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00000"/>
                  </a:solidFill>
                  <a:latin typeface="Trebuchet MS"/>
                  <a:ea typeface="Trebuchet MS"/>
                  <a:cs typeface="Trebuchet MS"/>
                  <a:sym typeface="Trebuchet MS"/>
                </a:rPr>
                <a:t>Budget constraint</a:t>
              </a:r>
              <a:endParaRPr sz="2400">
                <a:solidFill>
                  <a:schemeClr val="dk1"/>
                </a:solidFill>
                <a:latin typeface="Times New Roman"/>
                <a:ea typeface="Times New Roman"/>
                <a:cs typeface="Times New Roman"/>
                <a:sym typeface="Times New Roman"/>
              </a:endParaRPr>
            </a:p>
          </p:txBody>
        </p:sp>
      </p:grpSp>
      <p:grpSp>
        <p:nvGrpSpPr>
          <p:cNvPr id="338" name="Google Shape;338;p13"/>
          <p:cNvGrpSpPr/>
          <p:nvPr/>
        </p:nvGrpSpPr>
        <p:grpSpPr>
          <a:xfrm>
            <a:off x="2639096" y="2947393"/>
            <a:ext cx="1758954" cy="1250951"/>
            <a:chOff x="1560" y="1435"/>
            <a:chExt cx="1108" cy="788"/>
          </a:xfrm>
        </p:grpSpPr>
        <p:cxnSp>
          <p:nvCxnSpPr>
            <p:cNvPr id="339" name="Google Shape;339;p13"/>
            <p:cNvCxnSpPr/>
            <p:nvPr/>
          </p:nvCxnSpPr>
          <p:spPr>
            <a:xfrm flipH="1">
              <a:off x="1658" y="1627"/>
              <a:ext cx="270" cy="439"/>
            </a:xfrm>
            <a:prstGeom prst="straightConnector1">
              <a:avLst/>
            </a:prstGeom>
            <a:noFill/>
            <a:ln cap="flat" cmpd="sng" w="23800">
              <a:solidFill>
                <a:srgbClr val="000000"/>
              </a:solidFill>
              <a:prstDash val="solid"/>
              <a:round/>
              <a:headEnd len="med" w="med" type="none"/>
              <a:tailEnd len="med" w="med" type="none"/>
            </a:ln>
          </p:spPr>
        </p:cxnSp>
        <p:sp>
          <p:nvSpPr>
            <p:cNvPr id="340" name="Google Shape;340;p13"/>
            <p:cNvSpPr/>
            <p:nvPr/>
          </p:nvSpPr>
          <p:spPr>
            <a:xfrm>
              <a:off x="1928" y="1435"/>
              <a:ext cx="740" cy="1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00000"/>
                  </a:solidFill>
                  <a:latin typeface="Trebuchet MS"/>
                  <a:ea typeface="Trebuchet MS"/>
                  <a:cs typeface="Trebuchet MS"/>
                  <a:sym typeface="Trebuchet MS"/>
                </a:rPr>
                <a:t>Bliss point</a:t>
              </a:r>
              <a:endParaRPr sz="2400">
                <a:solidFill>
                  <a:schemeClr val="dk1"/>
                </a:solidFill>
                <a:latin typeface="Times New Roman"/>
                <a:ea typeface="Times New Roman"/>
                <a:cs typeface="Times New Roman"/>
                <a:sym typeface="Times New Roman"/>
              </a:endParaRPr>
            </a:p>
          </p:txBody>
        </p:sp>
        <p:sp>
          <p:nvSpPr>
            <p:cNvPr id="341" name="Google Shape;341;p13"/>
            <p:cNvSpPr/>
            <p:nvPr/>
          </p:nvSpPr>
          <p:spPr>
            <a:xfrm>
              <a:off x="1560" y="2125"/>
              <a:ext cx="98" cy="98"/>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sp>
        <p:nvSpPr>
          <p:cNvPr id="342" name="Google Shape;342;p1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43" name="Google Shape;343;p13"/>
          <p:cNvPicPr preferRelativeResize="0"/>
          <p:nvPr/>
        </p:nvPicPr>
        <p:blipFill rotWithShape="1">
          <a:blip r:embed="rId3">
            <a:alphaModFix/>
          </a:blip>
          <a:srcRect b="0" l="0" r="0" t="0"/>
          <a:stretch/>
        </p:blipFill>
        <p:spPr>
          <a:xfrm>
            <a:off x="5661574" y="1164179"/>
            <a:ext cx="4369986" cy="21849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3. Chicken rice crisis</a:t>
            </a:r>
            <a:endParaRPr/>
          </a:p>
        </p:txBody>
      </p:sp>
      <p:sp>
        <p:nvSpPr>
          <p:cNvPr id="349" name="Google Shape;349;p14"/>
          <p:cNvSpPr txBox="1"/>
          <p:nvPr>
            <p:ph idx="1" type="body"/>
          </p:nvPr>
        </p:nvSpPr>
        <p:spPr>
          <a:xfrm>
            <a:off x="680322" y="2485015"/>
            <a:ext cx="5559114" cy="3451173"/>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Market demand is an aggregation of individual demand</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Effects of price and income changes on different types of goods</a:t>
            </a:r>
            <a:endParaRPr/>
          </a:p>
          <a:p>
            <a:pPr indent="-87629"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Interrelated goods have substitution or complementary effects</a:t>
            </a:r>
            <a:endParaRPr/>
          </a:p>
          <a:p>
            <a:pPr indent="-87629"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highlight>
                  <a:srgbClr val="FFFF00"/>
                </a:highlight>
              </a:rPr>
              <a:t>@u: How did you react to the price hike in chicken rice during that time?</a:t>
            </a:r>
            <a:endParaRPr/>
          </a:p>
          <a:p>
            <a:pPr indent="0" lvl="0" marL="0" rtl="0" algn="l">
              <a:lnSpc>
                <a:spcPct val="90000"/>
              </a:lnSpc>
              <a:spcBef>
                <a:spcPts val="1000"/>
              </a:spcBef>
              <a:spcAft>
                <a:spcPts val="0"/>
              </a:spcAft>
              <a:buClr>
                <a:schemeClr val="dk1"/>
              </a:buClr>
              <a:buSzPct val="100000"/>
              <a:buNone/>
            </a:pPr>
            <a:r>
              <a:t/>
            </a:r>
            <a:endParaRPr/>
          </a:p>
        </p:txBody>
      </p:sp>
      <p:sp>
        <p:nvSpPr>
          <p:cNvPr id="350" name="Google Shape;350;p1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51" name="Google Shape;351;p14"/>
          <p:cNvPicPr preferRelativeResize="0"/>
          <p:nvPr/>
        </p:nvPicPr>
        <p:blipFill rotWithShape="1">
          <a:blip r:embed="rId3">
            <a:alphaModFix/>
          </a:blip>
          <a:srcRect b="0" l="0" r="0" t="0"/>
          <a:stretch/>
        </p:blipFill>
        <p:spPr>
          <a:xfrm>
            <a:off x="6503971" y="2485015"/>
            <a:ext cx="4866862" cy="3393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Demand</a:t>
            </a:r>
            <a:endParaRPr/>
          </a:p>
        </p:txBody>
      </p:sp>
      <p:sp>
        <p:nvSpPr>
          <p:cNvPr id="357" name="Google Shape;357;p1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8" name="Google Shape;358;p15"/>
          <p:cNvSpPr/>
          <p:nvPr/>
        </p:nvSpPr>
        <p:spPr>
          <a:xfrm>
            <a:off x="3883736" y="4271284"/>
            <a:ext cx="1993900" cy="2146300"/>
          </a:xfrm>
          <a:prstGeom prst="rect">
            <a:avLst/>
          </a:prstGeom>
          <a:noFill/>
          <a:ln cap="flat" cmpd="sng" w="50800">
            <a:solidFill>
              <a:srgbClr val="9F000F"/>
            </a:solidFill>
            <a:prstDash val="dot"/>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nvGrpSpPr>
          <p:cNvPr id="359" name="Google Shape;359;p15"/>
          <p:cNvGrpSpPr/>
          <p:nvPr/>
        </p:nvGrpSpPr>
        <p:grpSpPr>
          <a:xfrm>
            <a:off x="3426536" y="1940835"/>
            <a:ext cx="4471988" cy="5186363"/>
            <a:chOff x="0" y="0"/>
            <a:chExt cx="2817" cy="3266"/>
          </a:xfrm>
        </p:grpSpPr>
        <p:sp>
          <p:nvSpPr>
            <p:cNvPr id="360" name="Google Shape;360;p15"/>
            <p:cNvSpPr/>
            <p:nvPr/>
          </p:nvSpPr>
          <p:spPr>
            <a:xfrm>
              <a:off x="2398" y="2816"/>
              <a:ext cx="360"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Q</a:t>
              </a:r>
              <a:endParaRPr/>
            </a:p>
          </p:txBody>
        </p:sp>
        <p:grpSp>
          <p:nvGrpSpPr>
            <p:cNvPr id="361" name="Google Shape;361;p15"/>
            <p:cNvGrpSpPr/>
            <p:nvPr/>
          </p:nvGrpSpPr>
          <p:grpSpPr>
            <a:xfrm>
              <a:off x="0" y="0"/>
              <a:ext cx="2817" cy="3266"/>
              <a:chOff x="0" y="0"/>
              <a:chExt cx="2817" cy="3266"/>
            </a:xfrm>
          </p:grpSpPr>
          <p:cxnSp>
            <p:nvCxnSpPr>
              <p:cNvPr id="362" name="Google Shape;362;p15"/>
              <p:cNvCxnSpPr/>
              <p:nvPr/>
            </p:nvCxnSpPr>
            <p:spPr>
              <a:xfrm rot="10800000">
                <a:off x="285" y="0"/>
                <a:ext cx="0" cy="2833"/>
              </a:xfrm>
              <a:prstGeom prst="straightConnector1">
                <a:avLst/>
              </a:prstGeom>
              <a:noFill/>
              <a:ln cap="flat" cmpd="sng" w="76200">
                <a:solidFill>
                  <a:srgbClr val="063955"/>
                </a:solidFill>
                <a:prstDash val="solid"/>
                <a:round/>
                <a:headEnd len="sm" w="sm" type="none"/>
                <a:tailEnd len="med" w="med" type="triangle"/>
              </a:ln>
            </p:spPr>
          </p:cxnSp>
          <p:cxnSp>
            <p:nvCxnSpPr>
              <p:cNvPr id="363" name="Google Shape;363;p15"/>
              <p:cNvCxnSpPr/>
              <p:nvPr/>
            </p:nvCxnSpPr>
            <p:spPr>
              <a:xfrm>
                <a:off x="270" y="2824"/>
                <a:ext cx="2547" cy="0"/>
              </a:xfrm>
              <a:prstGeom prst="straightConnector1">
                <a:avLst/>
              </a:prstGeom>
              <a:noFill/>
              <a:ln cap="flat" cmpd="sng" w="76200">
                <a:solidFill>
                  <a:srgbClr val="063955"/>
                </a:solidFill>
                <a:prstDash val="solid"/>
                <a:round/>
                <a:headEnd len="sm" w="sm" type="none"/>
                <a:tailEnd len="med" w="med" type="triangle"/>
              </a:ln>
            </p:spPr>
          </p:cxnSp>
          <p:sp>
            <p:nvSpPr>
              <p:cNvPr id="364" name="Google Shape;364;p15"/>
              <p:cNvSpPr/>
              <p:nvPr/>
            </p:nvSpPr>
            <p:spPr>
              <a:xfrm>
                <a:off x="0" y="73"/>
                <a:ext cx="272"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P</a:t>
                </a:r>
                <a:endParaRPr/>
              </a:p>
            </p:txBody>
          </p:sp>
          <p:sp>
            <p:nvSpPr>
              <p:cNvPr id="365" name="Google Shape;365;p15"/>
              <p:cNvSpPr/>
              <p:nvPr/>
            </p:nvSpPr>
            <p:spPr>
              <a:xfrm>
                <a:off x="3" y="2823"/>
                <a:ext cx="264" cy="443"/>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0</a:t>
                </a:r>
                <a:endParaRPr/>
              </a:p>
            </p:txBody>
          </p:sp>
        </p:grpSp>
      </p:grpSp>
      <p:grpSp>
        <p:nvGrpSpPr>
          <p:cNvPr id="366" name="Google Shape;366;p15"/>
          <p:cNvGrpSpPr/>
          <p:nvPr/>
        </p:nvGrpSpPr>
        <p:grpSpPr>
          <a:xfrm>
            <a:off x="4217112" y="2755462"/>
            <a:ext cx="3587750" cy="3398818"/>
            <a:chOff x="53" y="326"/>
            <a:chExt cx="2260" cy="2140"/>
          </a:xfrm>
        </p:grpSpPr>
        <p:sp>
          <p:nvSpPr>
            <p:cNvPr id="367" name="Google Shape;367;p15"/>
            <p:cNvSpPr/>
            <p:nvPr/>
          </p:nvSpPr>
          <p:spPr>
            <a:xfrm>
              <a:off x="2049" y="2082"/>
              <a:ext cx="264" cy="384"/>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307F7F"/>
                  </a:solidFill>
                  <a:latin typeface="Trebuchet MS"/>
                  <a:ea typeface="Trebuchet MS"/>
                  <a:cs typeface="Trebuchet MS"/>
                  <a:sym typeface="Trebuchet MS"/>
                </a:rPr>
                <a:t>D</a:t>
              </a:r>
              <a:endParaRPr/>
            </a:p>
          </p:txBody>
        </p:sp>
        <p:cxnSp>
          <p:nvCxnSpPr>
            <p:cNvPr id="368" name="Google Shape;368;p15"/>
            <p:cNvCxnSpPr/>
            <p:nvPr/>
          </p:nvCxnSpPr>
          <p:spPr>
            <a:xfrm>
              <a:off x="53" y="326"/>
              <a:ext cx="1965" cy="1861"/>
            </a:xfrm>
            <a:prstGeom prst="straightConnector1">
              <a:avLst/>
            </a:prstGeom>
            <a:noFill/>
            <a:ln cap="flat" cmpd="sng" w="76200">
              <a:solidFill>
                <a:srgbClr val="307F7F"/>
              </a:solidFill>
              <a:prstDash val="solid"/>
              <a:round/>
              <a:headEnd len="sm" w="sm" type="none"/>
              <a:tailEnd len="sm" w="sm" type="none"/>
            </a:ln>
          </p:spPr>
        </p:cxnSp>
      </p:grpSp>
      <p:sp>
        <p:nvSpPr>
          <p:cNvPr id="369" name="Google Shape;369;p15"/>
          <p:cNvSpPr/>
          <p:nvPr/>
        </p:nvSpPr>
        <p:spPr>
          <a:xfrm>
            <a:off x="3405285" y="4005552"/>
            <a:ext cx="252954"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p</a:t>
            </a:r>
            <a:endParaRPr/>
          </a:p>
        </p:txBody>
      </p:sp>
      <p:sp>
        <p:nvSpPr>
          <p:cNvPr id="370" name="Google Shape;370;p15"/>
          <p:cNvSpPr/>
          <p:nvPr/>
        </p:nvSpPr>
        <p:spPr>
          <a:xfrm>
            <a:off x="5572837" y="6493784"/>
            <a:ext cx="252954"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q</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4. On the other side of Tuas</a:t>
            </a:r>
            <a:endParaRPr/>
          </a:p>
        </p:txBody>
      </p:sp>
      <p:sp>
        <p:nvSpPr>
          <p:cNvPr id="376" name="Google Shape;376;p1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77" name="Google Shape;377;p16"/>
          <p:cNvPicPr preferRelativeResize="0"/>
          <p:nvPr/>
        </p:nvPicPr>
        <p:blipFill rotWithShape="1">
          <a:blip r:embed="rId3">
            <a:alphaModFix/>
          </a:blip>
          <a:srcRect b="0" l="0" r="0" t="0"/>
          <a:stretch/>
        </p:blipFill>
        <p:spPr>
          <a:xfrm>
            <a:off x="3582251" y="2390253"/>
            <a:ext cx="4811122" cy="41054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7"/>
          <p:cNvSpPr/>
          <p:nvPr/>
        </p:nvSpPr>
        <p:spPr>
          <a:xfrm>
            <a:off x="48006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900"/>
              <a:buFont typeface="Noto Sans Symbols"/>
              <a:buNone/>
            </a:pPr>
            <a:r>
              <a:t/>
            </a:r>
            <a:endParaRPr sz="2900">
              <a:solidFill>
                <a:srgbClr val="8D7DFF"/>
              </a:solidFill>
              <a:latin typeface="Verdana"/>
              <a:ea typeface="Verdana"/>
              <a:cs typeface="Verdana"/>
              <a:sym typeface="Verdana"/>
            </a:endParaRPr>
          </a:p>
        </p:txBody>
      </p:sp>
      <p:sp>
        <p:nvSpPr>
          <p:cNvPr id="387" name="Google Shape;387;p17"/>
          <p:cNvSpPr txBox="1"/>
          <p:nvPr>
            <p:ph type="title"/>
          </p:nvPr>
        </p:nvSpPr>
        <p:spPr>
          <a:xfrm>
            <a:off x="680321" y="753228"/>
            <a:ext cx="9613861" cy="1080938"/>
          </a:xfrm>
          <a:prstGeom prst="rect">
            <a:avLst/>
          </a:prstGeom>
          <a:noFill/>
          <a:ln>
            <a:noFill/>
          </a:ln>
        </p:spPr>
        <p:txBody>
          <a:bodyPr anchorCtr="0" anchor="ctr" bIns="44450" lIns="90475" spcFirstLastPara="1" rIns="90475" wrap="square" tIns="44450">
            <a:normAutofit/>
          </a:bodyPr>
          <a:lstStyle/>
          <a:p>
            <a:pPr indent="0" lvl="0" marL="0" rtl="0" algn="l">
              <a:lnSpc>
                <a:spcPct val="90000"/>
              </a:lnSpc>
              <a:spcBef>
                <a:spcPts val="0"/>
              </a:spcBef>
              <a:spcAft>
                <a:spcPts val="0"/>
              </a:spcAft>
              <a:buClr>
                <a:schemeClr val="dk1"/>
              </a:buClr>
              <a:buSzPts val="3600"/>
              <a:buFont typeface="Trebuchet MS"/>
              <a:buNone/>
            </a:pPr>
            <a:r>
              <a:rPr lang="en-US"/>
              <a:t>Produce</a:t>
            </a:r>
            <a:endParaRPr/>
          </a:p>
        </p:txBody>
      </p:sp>
      <p:sp>
        <p:nvSpPr>
          <p:cNvPr id="388" name="Google Shape;388;p17"/>
          <p:cNvSpPr txBox="1"/>
          <p:nvPr>
            <p:ph idx="1" type="body"/>
          </p:nvPr>
        </p:nvSpPr>
        <p:spPr>
          <a:xfrm>
            <a:off x="680321" y="2336872"/>
            <a:ext cx="9613861" cy="4255313"/>
          </a:xfrm>
          <a:prstGeom prst="rect">
            <a:avLst/>
          </a:prstGeom>
          <a:noFill/>
          <a:ln>
            <a:noFill/>
          </a:ln>
        </p:spPr>
        <p:txBody>
          <a:bodyPr anchorCtr="0" anchor="t" bIns="44450" lIns="90475" spcFirstLastPara="1" rIns="90475" wrap="square" tIns="44450">
            <a:normAutofit lnSpcReduction="10000"/>
          </a:bodyPr>
          <a:lstStyle/>
          <a:p>
            <a:pPr indent="-228600" lvl="0" marL="228600" rtl="0" algn="l">
              <a:lnSpc>
                <a:spcPct val="90000"/>
              </a:lnSpc>
              <a:spcBef>
                <a:spcPts val="0"/>
              </a:spcBef>
              <a:spcAft>
                <a:spcPts val="0"/>
              </a:spcAft>
              <a:buClr>
                <a:schemeClr val="dk1"/>
              </a:buClr>
              <a:buSzPts val="2400"/>
              <a:buChar char="•"/>
            </a:pPr>
            <a:r>
              <a:rPr lang="en-US"/>
              <a:t>Firms</a:t>
            </a:r>
            <a:endParaRPr/>
          </a:p>
          <a:p>
            <a:pPr indent="-177800" lvl="1" marL="685800" rtl="0" algn="l">
              <a:lnSpc>
                <a:spcPct val="90000"/>
              </a:lnSpc>
              <a:spcBef>
                <a:spcPts val="500"/>
              </a:spcBef>
              <a:spcAft>
                <a:spcPts val="0"/>
              </a:spcAft>
              <a:buClr>
                <a:schemeClr val="dk1"/>
              </a:buClr>
              <a:buSzPts val="800"/>
              <a:buNone/>
            </a:pPr>
            <a:r>
              <a:t/>
            </a:r>
            <a:endParaRPr sz="800"/>
          </a:p>
          <a:p>
            <a:pPr indent="-228600" lvl="1" marL="685800" rtl="0" algn="l">
              <a:lnSpc>
                <a:spcPct val="90000"/>
              </a:lnSpc>
              <a:spcBef>
                <a:spcPts val="500"/>
              </a:spcBef>
              <a:spcAft>
                <a:spcPts val="0"/>
              </a:spcAft>
              <a:buClr>
                <a:schemeClr val="dk1"/>
              </a:buClr>
              <a:buSzPts val="2000"/>
              <a:buChar char="•"/>
            </a:pPr>
            <a:r>
              <a:rPr lang="en-US"/>
              <a:t>How much do firms optimally produce?</a:t>
            </a:r>
            <a:endParaRPr/>
          </a:p>
          <a:p>
            <a:pPr indent="-171450" lvl="2" marL="1143000" rtl="0" algn="l">
              <a:lnSpc>
                <a:spcPct val="90000"/>
              </a:lnSpc>
              <a:spcBef>
                <a:spcPts val="500"/>
              </a:spcBef>
              <a:spcAft>
                <a:spcPts val="0"/>
              </a:spcAft>
              <a:buClr>
                <a:schemeClr val="dk1"/>
              </a:buClr>
              <a:buSzPts val="900"/>
              <a:buNone/>
            </a:pPr>
            <a:r>
              <a:t/>
            </a:r>
            <a:endParaRPr sz="900"/>
          </a:p>
          <a:p>
            <a:pPr indent="-228600" lvl="2" marL="1143000" rtl="0" algn="l">
              <a:lnSpc>
                <a:spcPct val="90000"/>
              </a:lnSpc>
              <a:spcBef>
                <a:spcPts val="500"/>
              </a:spcBef>
              <a:spcAft>
                <a:spcPts val="0"/>
              </a:spcAft>
              <a:buClr>
                <a:schemeClr val="dk1"/>
              </a:buClr>
              <a:buSzPts val="1800"/>
              <a:buChar char="•"/>
            </a:pPr>
            <a:r>
              <a:rPr lang="en-US"/>
              <a:t>Constraints on production capacity &amp; financial resources create trade-offs.</a:t>
            </a:r>
            <a:endParaRPr/>
          </a:p>
          <a:p>
            <a:pPr indent="-171450" lvl="1" marL="685800" rtl="0" algn="l">
              <a:lnSpc>
                <a:spcPct val="90000"/>
              </a:lnSpc>
              <a:spcBef>
                <a:spcPts val="500"/>
              </a:spcBef>
              <a:spcAft>
                <a:spcPts val="0"/>
              </a:spcAft>
              <a:buClr>
                <a:schemeClr val="dk1"/>
              </a:buClr>
              <a:buSzPts val="900"/>
              <a:buNone/>
            </a:pPr>
            <a:r>
              <a:t/>
            </a:r>
            <a:endParaRPr sz="900">
              <a:solidFill>
                <a:srgbClr val="8D7DFF"/>
              </a:solidFill>
            </a:endParaRPr>
          </a:p>
          <a:p>
            <a:pPr indent="-228600" lvl="2" marL="1143000" rtl="0" algn="l">
              <a:lnSpc>
                <a:spcPct val="90000"/>
              </a:lnSpc>
              <a:spcBef>
                <a:spcPts val="500"/>
              </a:spcBef>
              <a:spcAft>
                <a:spcPts val="0"/>
              </a:spcAft>
              <a:buClr>
                <a:srgbClr val="0070C0"/>
              </a:buClr>
              <a:buSzPts val="1800"/>
              <a:buChar char="•"/>
            </a:pPr>
            <a:r>
              <a:rPr lang="en-US">
                <a:solidFill>
                  <a:srgbClr val="0070C0"/>
                </a:solidFill>
              </a:rPr>
              <a:t>The supply of a good </a:t>
            </a:r>
            <a:r>
              <a:rPr lang="en-US"/>
              <a:t>can be derived.</a:t>
            </a:r>
            <a:endParaRPr/>
          </a:p>
          <a:p>
            <a:pPr indent="-177800" lvl="1" marL="685800" rtl="0" algn="l">
              <a:lnSpc>
                <a:spcPct val="90000"/>
              </a:lnSpc>
              <a:spcBef>
                <a:spcPts val="500"/>
              </a:spcBef>
              <a:spcAft>
                <a:spcPts val="0"/>
              </a:spcAft>
              <a:buClr>
                <a:schemeClr val="dk1"/>
              </a:buClr>
              <a:buSzPts val="800"/>
              <a:buNone/>
            </a:pPr>
            <a:r>
              <a:t/>
            </a:r>
            <a:endParaRPr sz="800">
              <a:solidFill>
                <a:srgbClr val="8D7DFF"/>
              </a:solidFill>
            </a:endParaRPr>
          </a:p>
          <a:p>
            <a:pPr indent="-101600" lvl="1" marL="685800" rtl="0" algn="l">
              <a:lnSpc>
                <a:spcPct val="90000"/>
              </a:lnSpc>
              <a:spcBef>
                <a:spcPts val="500"/>
              </a:spcBef>
              <a:spcAft>
                <a:spcPts val="0"/>
              </a:spcAft>
              <a:buClr>
                <a:schemeClr val="dk1"/>
              </a:buClr>
              <a:buSzPts val="2000"/>
              <a:buNone/>
            </a:pPr>
            <a:r>
              <a:t/>
            </a:r>
            <a:endParaRPr/>
          </a:p>
          <a:p>
            <a:pPr indent="-228600" lvl="1" marL="685800" rtl="0" algn="l">
              <a:lnSpc>
                <a:spcPct val="90000"/>
              </a:lnSpc>
              <a:spcBef>
                <a:spcPts val="500"/>
              </a:spcBef>
              <a:spcAft>
                <a:spcPts val="0"/>
              </a:spcAft>
              <a:buClr>
                <a:schemeClr val="dk1"/>
              </a:buClr>
              <a:buSzPts val="2000"/>
              <a:buChar char="•"/>
            </a:pPr>
            <a:r>
              <a:rPr lang="en-US"/>
              <a:t>How much capital to invest?</a:t>
            </a:r>
            <a:endParaRPr/>
          </a:p>
          <a:p>
            <a:pPr indent="-177800" lvl="1" marL="685800" rtl="0" algn="l">
              <a:lnSpc>
                <a:spcPct val="90000"/>
              </a:lnSpc>
              <a:spcBef>
                <a:spcPts val="500"/>
              </a:spcBef>
              <a:spcAft>
                <a:spcPts val="0"/>
              </a:spcAft>
              <a:buClr>
                <a:schemeClr val="dk1"/>
              </a:buClr>
              <a:buSzPts val="800"/>
              <a:buNone/>
            </a:pPr>
            <a:r>
              <a:t/>
            </a:r>
            <a:endParaRPr sz="800"/>
          </a:p>
          <a:p>
            <a:pPr indent="-228600" lvl="2" marL="1143000" rtl="0" algn="l">
              <a:lnSpc>
                <a:spcPct val="90000"/>
              </a:lnSpc>
              <a:spcBef>
                <a:spcPts val="500"/>
              </a:spcBef>
              <a:spcAft>
                <a:spcPts val="0"/>
              </a:spcAft>
              <a:buClr>
                <a:srgbClr val="0070C0"/>
              </a:buClr>
              <a:buSzPts val="1800"/>
              <a:buChar char="•"/>
            </a:pPr>
            <a:r>
              <a:rPr lang="en-US">
                <a:solidFill>
                  <a:srgbClr val="0070C0"/>
                </a:solidFill>
              </a:rPr>
              <a:t>Production technology </a:t>
            </a:r>
            <a:r>
              <a:rPr lang="en-US"/>
              <a:t>determines productivity.</a:t>
            </a:r>
            <a:endParaRPr/>
          </a:p>
          <a:p>
            <a:pPr indent="0" lvl="2" marL="914400" rtl="0" algn="l">
              <a:lnSpc>
                <a:spcPct val="90000"/>
              </a:lnSpc>
              <a:spcBef>
                <a:spcPts val="500"/>
              </a:spcBef>
              <a:spcAft>
                <a:spcPts val="0"/>
              </a:spcAft>
              <a:buClr>
                <a:schemeClr val="dk1"/>
              </a:buClr>
              <a:buSzPts val="1800"/>
              <a:buNone/>
            </a:pPr>
            <a:r>
              <a:t/>
            </a:r>
            <a:endParaRPr/>
          </a:p>
          <a:p>
            <a:pPr indent="-228600" lvl="1" marL="685800" rtl="0" algn="l">
              <a:lnSpc>
                <a:spcPct val="90000"/>
              </a:lnSpc>
              <a:spcBef>
                <a:spcPts val="500"/>
              </a:spcBef>
              <a:spcAft>
                <a:spcPts val="0"/>
              </a:spcAft>
              <a:buClr>
                <a:schemeClr val="dk1"/>
              </a:buClr>
              <a:buSzPts val="2000"/>
              <a:buChar char="•"/>
            </a:pPr>
            <a:r>
              <a:rPr lang="en-US"/>
              <a:t>How many workers to employ?</a:t>
            </a:r>
            <a:endParaRPr/>
          </a:p>
          <a:p>
            <a:pPr indent="-177800" lvl="1" marL="685800" rtl="0" algn="l">
              <a:lnSpc>
                <a:spcPct val="90000"/>
              </a:lnSpc>
              <a:spcBef>
                <a:spcPts val="500"/>
              </a:spcBef>
              <a:spcAft>
                <a:spcPts val="0"/>
              </a:spcAft>
              <a:buClr>
                <a:schemeClr val="dk1"/>
              </a:buClr>
              <a:buSzPts val="800"/>
              <a:buNone/>
            </a:pPr>
            <a:r>
              <a:t/>
            </a:r>
            <a:endParaRPr sz="800"/>
          </a:p>
          <a:p>
            <a:pPr indent="-228600" lvl="2" marL="1143000" rtl="0" algn="l">
              <a:lnSpc>
                <a:spcPct val="90000"/>
              </a:lnSpc>
              <a:spcBef>
                <a:spcPts val="500"/>
              </a:spcBef>
              <a:spcAft>
                <a:spcPts val="0"/>
              </a:spcAft>
              <a:buClr>
                <a:srgbClr val="0070C0"/>
              </a:buClr>
              <a:buSzPts val="1800"/>
              <a:buChar char="•"/>
            </a:pPr>
            <a:r>
              <a:rPr lang="en-US">
                <a:solidFill>
                  <a:srgbClr val="0070C0"/>
                </a:solidFill>
              </a:rPr>
              <a:t>Labor demand</a:t>
            </a:r>
            <a:r>
              <a:rPr lang="en-US"/>
              <a:t> can be derived.</a:t>
            </a:r>
            <a:endParaRPr/>
          </a:p>
        </p:txBody>
      </p:sp>
      <p:sp>
        <p:nvSpPr>
          <p:cNvPr id="389" name="Google Shape;389;p1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5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5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5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500"/>
                                        <p:tgtEl>
                                          <p:spTgt spid="3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animEffect filter="fade" transition="in">
                                      <p:cBhvr>
                                        <p:cTn dur="500"/>
                                        <p:tgtEl>
                                          <p:spTgt spid="3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animEffect filter="fade" transition="in">
                                      <p:cBhvr>
                                        <p:cTn dur="500"/>
                                        <p:tgtEl>
                                          <p:spTgt spid="3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6" st="6"/>
                                            </p:txEl>
                                          </p:spTgt>
                                        </p:tgtEl>
                                        <p:attrNameLst>
                                          <p:attrName>style.visibility</p:attrName>
                                        </p:attrNameLst>
                                      </p:cBhvr>
                                      <p:to>
                                        <p:strVal val="visible"/>
                                      </p:to>
                                    </p:set>
                                    <p:animEffect filter="fade" transition="in">
                                      <p:cBhvr>
                                        <p:cTn dur="500"/>
                                        <p:tgtEl>
                                          <p:spTgt spid="3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7" st="7"/>
                                            </p:txEl>
                                          </p:spTgt>
                                        </p:tgtEl>
                                        <p:attrNameLst>
                                          <p:attrName>style.visibility</p:attrName>
                                        </p:attrNameLst>
                                      </p:cBhvr>
                                      <p:to>
                                        <p:strVal val="visible"/>
                                      </p:to>
                                    </p:set>
                                    <p:animEffect filter="fade" transition="in">
                                      <p:cBhvr>
                                        <p:cTn dur="500"/>
                                        <p:tgtEl>
                                          <p:spTgt spid="3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8" st="8"/>
                                            </p:txEl>
                                          </p:spTgt>
                                        </p:tgtEl>
                                        <p:attrNameLst>
                                          <p:attrName>style.visibility</p:attrName>
                                        </p:attrNameLst>
                                      </p:cBhvr>
                                      <p:to>
                                        <p:strVal val="visible"/>
                                      </p:to>
                                    </p:set>
                                    <p:animEffect filter="fade" transition="in">
                                      <p:cBhvr>
                                        <p:cTn dur="500"/>
                                        <p:tgtEl>
                                          <p:spTgt spid="3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9" st="9"/>
                                            </p:txEl>
                                          </p:spTgt>
                                        </p:tgtEl>
                                        <p:attrNameLst>
                                          <p:attrName>style.visibility</p:attrName>
                                        </p:attrNameLst>
                                      </p:cBhvr>
                                      <p:to>
                                        <p:strVal val="visible"/>
                                      </p:to>
                                    </p:set>
                                    <p:animEffect filter="fade" transition="in">
                                      <p:cBhvr>
                                        <p:cTn dur="500"/>
                                        <p:tgtEl>
                                          <p:spTgt spid="3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0" st="10"/>
                                            </p:txEl>
                                          </p:spTgt>
                                        </p:tgtEl>
                                        <p:attrNameLst>
                                          <p:attrName>style.visibility</p:attrName>
                                        </p:attrNameLst>
                                      </p:cBhvr>
                                      <p:to>
                                        <p:strVal val="visible"/>
                                      </p:to>
                                    </p:set>
                                    <p:animEffect filter="fade" transition="in">
                                      <p:cBhvr>
                                        <p:cTn dur="500"/>
                                        <p:tgtEl>
                                          <p:spTgt spid="3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1" st="11"/>
                                            </p:txEl>
                                          </p:spTgt>
                                        </p:tgtEl>
                                        <p:attrNameLst>
                                          <p:attrName>style.visibility</p:attrName>
                                        </p:attrNameLst>
                                      </p:cBhvr>
                                      <p:to>
                                        <p:strVal val="visible"/>
                                      </p:to>
                                    </p:set>
                                    <p:animEffect filter="fade" transition="in">
                                      <p:cBhvr>
                                        <p:cTn dur="500"/>
                                        <p:tgtEl>
                                          <p:spTgt spid="3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2" st="12"/>
                                            </p:txEl>
                                          </p:spTgt>
                                        </p:tgtEl>
                                        <p:attrNameLst>
                                          <p:attrName>style.visibility</p:attrName>
                                        </p:attrNameLst>
                                      </p:cBhvr>
                                      <p:to>
                                        <p:strVal val="visible"/>
                                      </p:to>
                                    </p:set>
                                    <p:animEffect filter="fade" transition="in">
                                      <p:cBhvr>
                                        <p:cTn dur="500"/>
                                        <p:tgtEl>
                                          <p:spTgt spid="3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3" st="13"/>
                                            </p:txEl>
                                          </p:spTgt>
                                        </p:tgtEl>
                                        <p:attrNameLst>
                                          <p:attrName>style.visibility</p:attrName>
                                        </p:attrNameLst>
                                      </p:cBhvr>
                                      <p:to>
                                        <p:strVal val="visible"/>
                                      </p:to>
                                    </p:set>
                                    <p:animEffect filter="fade" transition="in">
                                      <p:cBhvr>
                                        <p:cTn dur="500"/>
                                        <p:tgtEl>
                                          <p:spTgt spid="38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4" st="14"/>
                                            </p:txEl>
                                          </p:spTgt>
                                        </p:tgtEl>
                                        <p:attrNameLst>
                                          <p:attrName>style.visibility</p:attrName>
                                        </p:attrNameLst>
                                      </p:cBhvr>
                                      <p:to>
                                        <p:strVal val="visible"/>
                                      </p:to>
                                    </p:set>
                                    <p:animEffect filter="fade" transition="in">
                                      <p:cBhvr>
                                        <p:cTn dur="500"/>
                                        <p:tgtEl>
                                          <p:spTgt spid="38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5" st="15"/>
                                            </p:txEl>
                                          </p:spTgt>
                                        </p:tgtEl>
                                        <p:attrNameLst>
                                          <p:attrName>style.visibility</p:attrName>
                                        </p:attrNameLst>
                                      </p:cBhvr>
                                      <p:to>
                                        <p:strVal val="visible"/>
                                      </p:to>
                                    </p:set>
                                    <p:animEffect filter="fade" transition="in">
                                      <p:cBhvr>
                                        <p:cTn dur="500"/>
                                        <p:tgtEl>
                                          <p:spTgt spid="388">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Producing a Given Output at Minimum Cost</a:t>
            </a:r>
            <a:endParaRPr/>
          </a:p>
        </p:txBody>
      </p:sp>
      <p:grpSp>
        <p:nvGrpSpPr>
          <p:cNvPr id="399" name="Google Shape;399;p18"/>
          <p:cNvGrpSpPr/>
          <p:nvPr/>
        </p:nvGrpSpPr>
        <p:grpSpPr>
          <a:xfrm>
            <a:off x="1661396" y="6365875"/>
            <a:ext cx="5980112" cy="333375"/>
            <a:chOff x="1377" y="3728"/>
            <a:chExt cx="3767" cy="210"/>
          </a:xfrm>
        </p:grpSpPr>
        <p:cxnSp>
          <p:nvCxnSpPr>
            <p:cNvPr id="400" name="Google Shape;400;p18"/>
            <p:cNvCxnSpPr/>
            <p:nvPr/>
          </p:nvCxnSpPr>
          <p:spPr>
            <a:xfrm>
              <a:off x="1377" y="3813"/>
              <a:ext cx="2788" cy="0"/>
            </a:xfrm>
            <a:prstGeom prst="straightConnector1">
              <a:avLst/>
            </a:prstGeom>
            <a:noFill/>
            <a:ln cap="flat" cmpd="sng" w="25400">
              <a:solidFill>
                <a:schemeClr val="dk1"/>
              </a:solidFill>
              <a:prstDash val="solid"/>
              <a:round/>
              <a:headEnd len="med" w="med" type="none"/>
              <a:tailEnd len="med" w="med" type="none"/>
            </a:ln>
          </p:spPr>
        </p:cxnSp>
        <p:sp>
          <p:nvSpPr>
            <p:cNvPr id="401" name="Google Shape;401;p18"/>
            <p:cNvSpPr/>
            <p:nvPr/>
          </p:nvSpPr>
          <p:spPr>
            <a:xfrm>
              <a:off x="4141" y="3728"/>
              <a:ext cx="1003" cy="210"/>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Labor per year</a:t>
              </a:r>
              <a:endParaRPr/>
            </a:p>
          </p:txBody>
        </p:sp>
      </p:grpSp>
      <p:grpSp>
        <p:nvGrpSpPr>
          <p:cNvPr id="402" name="Google Shape;402;p18"/>
          <p:cNvGrpSpPr/>
          <p:nvPr/>
        </p:nvGrpSpPr>
        <p:grpSpPr>
          <a:xfrm>
            <a:off x="680321" y="1931988"/>
            <a:ext cx="985837" cy="4598987"/>
            <a:chOff x="759" y="935"/>
            <a:chExt cx="621" cy="2897"/>
          </a:xfrm>
        </p:grpSpPr>
        <p:cxnSp>
          <p:nvCxnSpPr>
            <p:cNvPr id="403" name="Google Shape;403;p18"/>
            <p:cNvCxnSpPr/>
            <p:nvPr/>
          </p:nvCxnSpPr>
          <p:spPr>
            <a:xfrm>
              <a:off x="1380" y="1163"/>
              <a:ext cx="0" cy="2669"/>
            </a:xfrm>
            <a:prstGeom prst="straightConnector1">
              <a:avLst/>
            </a:prstGeom>
            <a:noFill/>
            <a:ln cap="flat" cmpd="sng" w="25400">
              <a:solidFill>
                <a:schemeClr val="dk1"/>
              </a:solidFill>
              <a:prstDash val="solid"/>
              <a:round/>
              <a:headEnd len="med" w="med" type="none"/>
              <a:tailEnd len="med" w="med" type="none"/>
            </a:ln>
          </p:spPr>
        </p:cxnSp>
        <p:sp>
          <p:nvSpPr>
            <p:cNvPr id="404" name="Google Shape;404;p18"/>
            <p:cNvSpPr/>
            <p:nvPr/>
          </p:nvSpPr>
          <p:spPr>
            <a:xfrm>
              <a:off x="759" y="935"/>
              <a:ext cx="541" cy="518"/>
            </a:xfrm>
            <a:prstGeom prst="rect">
              <a:avLst/>
            </a:prstGeom>
            <a:noFill/>
            <a:ln>
              <a:noFill/>
            </a:ln>
          </p:spPr>
          <p:txBody>
            <a:bodyPr anchorCtr="0" anchor="t" bIns="44450" lIns="90475" spcFirstLastPara="1" rIns="90475" wrap="square" tIns="44450">
              <a:spAutoFit/>
            </a:bodyPr>
            <a:lstStyle/>
            <a:p>
              <a:pPr indent="0" lvl="0" marL="0" marR="0" rtl="0" algn="r">
                <a:spcBef>
                  <a:spcPts val="0"/>
                </a:spcBef>
                <a:spcAft>
                  <a:spcPts val="0"/>
                </a:spcAft>
                <a:buNone/>
              </a:pPr>
              <a:r>
                <a:rPr b="1" lang="en-US" sz="1600">
                  <a:solidFill>
                    <a:schemeClr val="dk1"/>
                  </a:solidFill>
                  <a:latin typeface="Arial"/>
                  <a:ea typeface="Arial"/>
                  <a:cs typeface="Arial"/>
                  <a:sym typeface="Arial"/>
                </a:rPr>
                <a:t>Capital</a:t>
              </a:r>
              <a:endParaRPr/>
            </a:p>
            <a:p>
              <a:pPr indent="0" lvl="0" marL="0" marR="0" rtl="0" algn="r">
                <a:spcBef>
                  <a:spcPts val="0"/>
                </a:spcBef>
                <a:spcAft>
                  <a:spcPts val="0"/>
                </a:spcAft>
                <a:buNone/>
              </a:pPr>
              <a:r>
                <a:rPr b="1" lang="en-US" sz="1600">
                  <a:solidFill>
                    <a:schemeClr val="dk1"/>
                  </a:solidFill>
                  <a:latin typeface="Arial"/>
                  <a:ea typeface="Arial"/>
                  <a:cs typeface="Arial"/>
                  <a:sym typeface="Arial"/>
                </a:rPr>
                <a:t>per</a:t>
              </a:r>
              <a:endParaRPr/>
            </a:p>
            <a:p>
              <a:pPr indent="0" lvl="0" marL="0" marR="0" rtl="0" algn="r">
                <a:spcBef>
                  <a:spcPts val="0"/>
                </a:spcBef>
                <a:spcAft>
                  <a:spcPts val="0"/>
                </a:spcAft>
                <a:buNone/>
              </a:pPr>
              <a:r>
                <a:rPr b="1" lang="en-US" sz="1600">
                  <a:solidFill>
                    <a:schemeClr val="dk1"/>
                  </a:solidFill>
                  <a:latin typeface="Arial"/>
                  <a:ea typeface="Arial"/>
                  <a:cs typeface="Arial"/>
                  <a:sym typeface="Arial"/>
                </a:rPr>
                <a:t>year</a:t>
              </a:r>
              <a:endParaRPr/>
            </a:p>
          </p:txBody>
        </p:sp>
      </p:grpSp>
      <p:sp>
        <p:nvSpPr>
          <p:cNvPr id="405" name="Google Shape;405;p18"/>
          <p:cNvSpPr/>
          <p:nvPr/>
        </p:nvSpPr>
        <p:spPr>
          <a:xfrm>
            <a:off x="6291482" y="5659135"/>
            <a:ext cx="4002700" cy="582211"/>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ctr">
              <a:spcBef>
                <a:spcPts val="0"/>
              </a:spcBef>
              <a:spcAft>
                <a:spcPts val="0"/>
              </a:spcAft>
              <a:buNone/>
            </a:pPr>
            <a:r>
              <a:rPr b="1" lang="en-US" sz="1600" u="sng">
                <a:solidFill>
                  <a:schemeClr val="dk1"/>
                </a:solidFill>
                <a:latin typeface="Arial"/>
                <a:ea typeface="Arial"/>
                <a:cs typeface="Arial"/>
                <a:sym typeface="Arial"/>
              </a:rPr>
              <a:t>Isocost</a:t>
            </a:r>
            <a:r>
              <a:rPr b="1" lang="en-US" sz="1600">
                <a:solidFill>
                  <a:schemeClr val="dk1"/>
                </a:solidFill>
                <a:latin typeface="Arial"/>
                <a:ea typeface="Arial"/>
                <a:cs typeface="Arial"/>
                <a:sym typeface="Arial"/>
              </a:rPr>
              <a:t> </a:t>
            </a:r>
            <a:r>
              <a:rPr b="1" i="1" lang="en-US" sz="1600">
                <a:solidFill>
                  <a:schemeClr val="dk1"/>
                </a:solidFill>
                <a:latin typeface="Arial"/>
                <a:ea typeface="Arial"/>
                <a:cs typeface="Arial"/>
                <a:sym typeface="Arial"/>
              </a:rPr>
              <a:t>C</a:t>
            </a:r>
            <a:r>
              <a:rPr b="1" baseline="-25000" i="1" lang="en-US" sz="1600">
                <a:solidFill>
                  <a:schemeClr val="dk1"/>
                </a:solidFill>
                <a:latin typeface="Arial"/>
                <a:ea typeface="Arial"/>
                <a:cs typeface="Arial"/>
                <a:sym typeface="Arial"/>
              </a:rPr>
              <a:t>1</a:t>
            </a:r>
            <a:r>
              <a:rPr b="1" lang="en-US" sz="1600">
                <a:solidFill>
                  <a:schemeClr val="dk1"/>
                </a:solidFill>
                <a:latin typeface="Arial"/>
                <a:ea typeface="Arial"/>
                <a:cs typeface="Arial"/>
                <a:sym typeface="Arial"/>
              </a:rPr>
              <a:t> shows that the optimal cost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to produce </a:t>
            </a:r>
            <a:r>
              <a:rPr b="1" i="1" lang="en-US" sz="1600">
                <a:solidFill>
                  <a:schemeClr val="dk1"/>
                </a:solidFill>
                <a:latin typeface="Arial"/>
                <a:ea typeface="Arial"/>
                <a:cs typeface="Arial"/>
                <a:sym typeface="Arial"/>
              </a:rPr>
              <a:t>Q</a:t>
            </a:r>
            <a:r>
              <a:rPr b="1" baseline="-25000" i="1" lang="en-US" sz="1600">
                <a:solidFill>
                  <a:schemeClr val="dk1"/>
                </a:solidFill>
                <a:latin typeface="Arial"/>
                <a:ea typeface="Arial"/>
                <a:cs typeface="Arial"/>
                <a:sym typeface="Arial"/>
              </a:rPr>
              <a:t>1 </a:t>
            </a:r>
            <a:r>
              <a:rPr b="1" lang="en-US" sz="1600">
                <a:solidFill>
                  <a:schemeClr val="dk1"/>
                </a:solidFill>
                <a:latin typeface="Arial"/>
                <a:ea typeface="Arial"/>
                <a:cs typeface="Arial"/>
                <a:sym typeface="Arial"/>
              </a:rPr>
              <a:t> is combination </a:t>
            </a:r>
            <a:r>
              <a:rPr b="1" i="1" lang="en-US" sz="1600">
                <a:solidFill>
                  <a:schemeClr val="dk1"/>
                </a:solidFill>
                <a:latin typeface="Arial"/>
                <a:ea typeface="Arial"/>
                <a:cs typeface="Arial"/>
                <a:sym typeface="Arial"/>
              </a:rPr>
              <a:t>K</a:t>
            </a:r>
            <a:r>
              <a:rPr b="1" baseline="-25000" i="1" lang="en-US" sz="1600">
                <a:solidFill>
                  <a:schemeClr val="dk1"/>
                </a:solidFill>
                <a:latin typeface="Arial"/>
                <a:ea typeface="Arial"/>
                <a:cs typeface="Arial"/>
                <a:sym typeface="Arial"/>
              </a:rPr>
              <a:t>1</a:t>
            </a:r>
            <a:r>
              <a:rPr b="1" i="1" lang="en-US" sz="1600">
                <a:solidFill>
                  <a:schemeClr val="dk1"/>
                </a:solidFill>
                <a:latin typeface="Arial"/>
                <a:ea typeface="Arial"/>
                <a:cs typeface="Arial"/>
                <a:sym typeface="Arial"/>
              </a:rPr>
              <a:t>L</a:t>
            </a:r>
            <a:r>
              <a:rPr b="1" baseline="-25000" i="1" lang="en-US" sz="1600">
                <a:solidFill>
                  <a:schemeClr val="dk1"/>
                </a:solidFill>
                <a:latin typeface="Arial"/>
                <a:ea typeface="Arial"/>
                <a:cs typeface="Arial"/>
                <a:sym typeface="Arial"/>
              </a:rPr>
              <a:t>1</a:t>
            </a:r>
            <a:endParaRPr b="1" i="1" sz="1600">
              <a:solidFill>
                <a:schemeClr val="dk1"/>
              </a:solidFill>
              <a:latin typeface="Arial"/>
              <a:ea typeface="Arial"/>
              <a:cs typeface="Arial"/>
              <a:sym typeface="Arial"/>
            </a:endParaRPr>
          </a:p>
        </p:txBody>
      </p:sp>
      <p:grpSp>
        <p:nvGrpSpPr>
          <p:cNvPr id="406" name="Google Shape;406;p18"/>
          <p:cNvGrpSpPr/>
          <p:nvPr/>
        </p:nvGrpSpPr>
        <p:grpSpPr>
          <a:xfrm>
            <a:off x="2350371" y="2713581"/>
            <a:ext cx="3579813" cy="3138488"/>
            <a:chOff x="1838" y="1404"/>
            <a:chExt cx="2255" cy="1977"/>
          </a:xfrm>
        </p:grpSpPr>
        <p:sp>
          <p:nvSpPr>
            <p:cNvPr id="407" name="Google Shape;407;p18"/>
            <p:cNvSpPr/>
            <p:nvPr/>
          </p:nvSpPr>
          <p:spPr>
            <a:xfrm>
              <a:off x="3814" y="3152"/>
              <a:ext cx="279" cy="229"/>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Q</a:t>
              </a:r>
              <a:r>
                <a:rPr b="1" baseline="-25000" i="1" lang="en-US" sz="1800">
                  <a:solidFill>
                    <a:schemeClr val="dk1"/>
                  </a:solidFill>
                  <a:latin typeface="Arial"/>
                  <a:ea typeface="Arial"/>
                  <a:cs typeface="Arial"/>
                  <a:sym typeface="Arial"/>
                </a:rPr>
                <a:t>1</a:t>
              </a:r>
              <a:endParaRPr/>
            </a:p>
          </p:txBody>
        </p:sp>
        <p:sp>
          <p:nvSpPr>
            <p:cNvPr id="408" name="Google Shape;408;p18"/>
            <p:cNvSpPr/>
            <p:nvPr/>
          </p:nvSpPr>
          <p:spPr>
            <a:xfrm>
              <a:off x="1838" y="1404"/>
              <a:ext cx="1957" cy="1886"/>
            </a:xfrm>
            <a:custGeom>
              <a:rect b="b" l="l" r="r" t="t"/>
              <a:pathLst>
                <a:path extrusionOk="0" h="1886" w="1957">
                  <a:moveTo>
                    <a:pt x="0" y="0"/>
                  </a:moveTo>
                  <a:cubicBezTo>
                    <a:pt x="13" y="56"/>
                    <a:pt x="32" y="201"/>
                    <a:pt x="71" y="340"/>
                  </a:cubicBezTo>
                  <a:cubicBezTo>
                    <a:pt x="110" y="479"/>
                    <a:pt x="133" y="653"/>
                    <a:pt x="237" y="837"/>
                  </a:cubicBezTo>
                  <a:cubicBezTo>
                    <a:pt x="341" y="1021"/>
                    <a:pt x="538" y="1298"/>
                    <a:pt x="695" y="1444"/>
                  </a:cubicBezTo>
                  <a:cubicBezTo>
                    <a:pt x="852" y="1590"/>
                    <a:pt x="1028" y="1651"/>
                    <a:pt x="1176" y="1713"/>
                  </a:cubicBezTo>
                  <a:cubicBezTo>
                    <a:pt x="1324" y="1775"/>
                    <a:pt x="1456" y="1786"/>
                    <a:pt x="1586" y="1815"/>
                  </a:cubicBezTo>
                  <a:cubicBezTo>
                    <a:pt x="1716" y="1844"/>
                    <a:pt x="1880" y="1871"/>
                    <a:pt x="1957" y="1886"/>
                  </a:cubicBezTo>
                </a:path>
              </a:pathLst>
            </a:custGeom>
            <a:noFill/>
            <a:ln cap="flat" cmpd="sng" w="57150">
              <a:solidFill>
                <a:srgbClr val="6633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sp>
        <p:nvSpPr>
          <p:cNvPr id="409" name="Google Shape;409;p18"/>
          <p:cNvSpPr/>
          <p:nvPr/>
        </p:nvSpPr>
        <p:spPr>
          <a:xfrm>
            <a:off x="2750425" y="2705148"/>
            <a:ext cx="3365500" cy="335989"/>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ctr">
              <a:spcBef>
                <a:spcPts val="0"/>
              </a:spcBef>
              <a:spcAft>
                <a:spcPts val="0"/>
              </a:spcAft>
              <a:buNone/>
            </a:pPr>
            <a:r>
              <a:rPr b="1" i="1" lang="en-US" sz="1600">
                <a:solidFill>
                  <a:schemeClr val="dk1"/>
                </a:solidFill>
                <a:latin typeface="Arial"/>
                <a:ea typeface="Arial"/>
                <a:cs typeface="Arial"/>
                <a:sym typeface="Arial"/>
              </a:rPr>
              <a:t>Q</a:t>
            </a:r>
            <a:r>
              <a:rPr b="1" baseline="-25000" i="1" lang="en-US" sz="1600">
                <a:solidFill>
                  <a:schemeClr val="dk1"/>
                </a:solidFill>
                <a:latin typeface="Arial"/>
                <a:ea typeface="Arial"/>
                <a:cs typeface="Arial"/>
                <a:sym typeface="Arial"/>
              </a:rPr>
              <a:t>1</a:t>
            </a:r>
            <a:r>
              <a:rPr b="1" i="1"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is an </a:t>
            </a:r>
            <a:r>
              <a:rPr b="1" lang="en-US" sz="1600" u="sng">
                <a:solidFill>
                  <a:schemeClr val="dk1"/>
                </a:solidFill>
                <a:latin typeface="Arial"/>
                <a:ea typeface="Arial"/>
                <a:cs typeface="Arial"/>
                <a:sym typeface="Arial"/>
              </a:rPr>
              <a:t>isoquant</a:t>
            </a:r>
            <a:r>
              <a:rPr b="1" lang="en-US" sz="1600">
                <a:solidFill>
                  <a:schemeClr val="dk1"/>
                </a:solidFill>
                <a:latin typeface="Arial"/>
                <a:ea typeface="Arial"/>
                <a:cs typeface="Arial"/>
                <a:sym typeface="Arial"/>
              </a:rPr>
              <a:t> for output </a:t>
            </a:r>
            <a:r>
              <a:rPr b="1" i="1" lang="en-US" sz="1600">
                <a:solidFill>
                  <a:schemeClr val="dk1"/>
                </a:solidFill>
                <a:latin typeface="Arial"/>
                <a:ea typeface="Arial"/>
                <a:cs typeface="Arial"/>
                <a:sym typeface="Arial"/>
              </a:rPr>
              <a:t>Q</a:t>
            </a:r>
            <a:r>
              <a:rPr b="1" baseline="-25000" i="1" lang="en-US" sz="1600">
                <a:solidFill>
                  <a:schemeClr val="dk1"/>
                </a:solidFill>
                <a:latin typeface="Arial"/>
                <a:ea typeface="Arial"/>
                <a:cs typeface="Arial"/>
                <a:sym typeface="Arial"/>
              </a:rPr>
              <a:t>1</a:t>
            </a:r>
            <a:endParaRPr/>
          </a:p>
        </p:txBody>
      </p:sp>
      <p:grpSp>
        <p:nvGrpSpPr>
          <p:cNvPr id="410" name="Google Shape;410;p18"/>
          <p:cNvGrpSpPr/>
          <p:nvPr/>
        </p:nvGrpSpPr>
        <p:grpSpPr>
          <a:xfrm>
            <a:off x="1669333" y="3276600"/>
            <a:ext cx="3514725" cy="3209925"/>
            <a:chOff x="1418" y="1746"/>
            <a:chExt cx="2214" cy="2022"/>
          </a:xfrm>
        </p:grpSpPr>
        <p:cxnSp>
          <p:nvCxnSpPr>
            <p:cNvPr id="411" name="Google Shape;411;p18"/>
            <p:cNvCxnSpPr/>
            <p:nvPr/>
          </p:nvCxnSpPr>
          <p:spPr>
            <a:xfrm>
              <a:off x="1418" y="1746"/>
              <a:ext cx="2022" cy="2022"/>
            </a:xfrm>
            <a:prstGeom prst="straightConnector1">
              <a:avLst/>
            </a:prstGeom>
            <a:noFill/>
            <a:ln cap="flat" cmpd="sng" w="50800">
              <a:solidFill>
                <a:srgbClr val="0033CC"/>
              </a:solidFill>
              <a:prstDash val="solid"/>
              <a:round/>
              <a:headEnd len="med" w="med" type="none"/>
              <a:tailEnd len="med" w="med" type="none"/>
            </a:ln>
          </p:spPr>
        </p:cxnSp>
        <p:sp>
          <p:nvSpPr>
            <p:cNvPr id="412" name="Google Shape;412;p18"/>
            <p:cNvSpPr/>
            <p:nvPr/>
          </p:nvSpPr>
          <p:spPr>
            <a:xfrm>
              <a:off x="3361" y="3507"/>
              <a:ext cx="271" cy="229"/>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C</a:t>
              </a:r>
              <a:r>
                <a:rPr b="1" baseline="-25000" i="1" lang="en-US" sz="1800">
                  <a:solidFill>
                    <a:schemeClr val="dk1"/>
                  </a:solidFill>
                  <a:latin typeface="Arial"/>
                  <a:ea typeface="Arial"/>
                  <a:cs typeface="Arial"/>
                  <a:sym typeface="Arial"/>
                </a:rPr>
                <a:t>1</a:t>
              </a:r>
              <a:endParaRPr/>
            </a:p>
          </p:txBody>
        </p:sp>
      </p:grpSp>
      <p:grpSp>
        <p:nvGrpSpPr>
          <p:cNvPr id="413" name="Google Shape;413;p18"/>
          <p:cNvGrpSpPr/>
          <p:nvPr/>
        </p:nvGrpSpPr>
        <p:grpSpPr>
          <a:xfrm>
            <a:off x="1158158" y="4543425"/>
            <a:ext cx="2632075" cy="2314575"/>
            <a:chOff x="1060" y="2580"/>
            <a:chExt cx="1658" cy="1458"/>
          </a:xfrm>
        </p:grpSpPr>
        <p:sp>
          <p:nvSpPr>
            <p:cNvPr id="414" name="Google Shape;414;p18"/>
            <p:cNvSpPr/>
            <p:nvPr/>
          </p:nvSpPr>
          <p:spPr>
            <a:xfrm>
              <a:off x="2500" y="2580"/>
              <a:ext cx="218" cy="229"/>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A</a:t>
              </a:r>
              <a:endParaRPr/>
            </a:p>
          </p:txBody>
        </p:sp>
        <p:cxnSp>
          <p:nvCxnSpPr>
            <p:cNvPr id="415" name="Google Shape;415;p18"/>
            <p:cNvCxnSpPr/>
            <p:nvPr/>
          </p:nvCxnSpPr>
          <p:spPr>
            <a:xfrm rot="10800000">
              <a:off x="1341" y="2867"/>
              <a:ext cx="1166" cy="0"/>
            </a:xfrm>
            <a:prstGeom prst="straightConnector1">
              <a:avLst/>
            </a:prstGeom>
            <a:noFill/>
            <a:ln cap="flat" cmpd="sng" w="25400">
              <a:solidFill>
                <a:schemeClr val="dk1"/>
              </a:solidFill>
              <a:prstDash val="dash"/>
              <a:round/>
              <a:headEnd len="med" w="med" type="none"/>
              <a:tailEnd len="med" w="med" type="none"/>
            </a:ln>
          </p:spPr>
        </p:cxnSp>
        <p:sp>
          <p:nvSpPr>
            <p:cNvPr id="416" name="Google Shape;416;p18"/>
            <p:cNvSpPr/>
            <p:nvPr/>
          </p:nvSpPr>
          <p:spPr>
            <a:xfrm>
              <a:off x="1060" y="2724"/>
              <a:ext cx="271" cy="229"/>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K</a:t>
              </a:r>
              <a:r>
                <a:rPr b="1" baseline="-25000" i="1" lang="en-US" sz="1800">
                  <a:solidFill>
                    <a:schemeClr val="dk1"/>
                  </a:solidFill>
                  <a:latin typeface="Arial"/>
                  <a:ea typeface="Arial"/>
                  <a:cs typeface="Arial"/>
                  <a:sym typeface="Arial"/>
                </a:rPr>
                <a:t>1</a:t>
              </a:r>
              <a:endParaRPr/>
            </a:p>
          </p:txBody>
        </p:sp>
        <p:cxnSp>
          <p:nvCxnSpPr>
            <p:cNvPr id="417" name="Google Shape;417;p18"/>
            <p:cNvCxnSpPr/>
            <p:nvPr/>
          </p:nvCxnSpPr>
          <p:spPr>
            <a:xfrm>
              <a:off x="2483" y="2877"/>
              <a:ext cx="0" cy="942"/>
            </a:xfrm>
            <a:prstGeom prst="straightConnector1">
              <a:avLst/>
            </a:prstGeom>
            <a:noFill/>
            <a:ln cap="flat" cmpd="sng" w="25400">
              <a:solidFill>
                <a:schemeClr val="dk1"/>
              </a:solidFill>
              <a:prstDash val="dash"/>
              <a:round/>
              <a:headEnd len="med" w="med" type="none"/>
              <a:tailEnd len="med" w="med" type="none"/>
            </a:ln>
          </p:spPr>
        </p:cxnSp>
        <p:sp>
          <p:nvSpPr>
            <p:cNvPr id="418" name="Google Shape;418;p18"/>
            <p:cNvSpPr/>
            <p:nvPr/>
          </p:nvSpPr>
          <p:spPr>
            <a:xfrm>
              <a:off x="2356" y="3809"/>
              <a:ext cx="255" cy="229"/>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L</a:t>
              </a:r>
              <a:r>
                <a:rPr b="1" baseline="-25000" i="1" lang="en-US" sz="1800">
                  <a:solidFill>
                    <a:schemeClr val="dk1"/>
                  </a:solidFill>
                  <a:latin typeface="Arial"/>
                  <a:ea typeface="Arial"/>
                  <a:cs typeface="Arial"/>
                  <a:sym typeface="Arial"/>
                </a:rPr>
                <a:t>1</a:t>
              </a:r>
              <a:endParaRPr/>
            </a:p>
          </p:txBody>
        </p:sp>
        <p:sp>
          <p:nvSpPr>
            <p:cNvPr id="419" name="Google Shape;419;p18"/>
            <p:cNvSpPr/>
            <p:nvPr/>
          </p:nvSpPr>
          <p:spPr>
            <a:xfrm>
              <a:off x="2435" y="2819"/>
              <a:ext cx="96" cy="96"/>
            </a:xfrm>
            <a:prstGeom prst="ellipse">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8D7DFF"/>
                </a:solidFill>
                <a:latin typeface="Verdana"/>
                <a:ea typeface="Verdana"/>
                <a:cs typeface="Verdana"/>
                <a:sym typeface="Verdana"/>
              </a:endParaRPr>
            </a:p>
          </p:txBody>
        </p:sp>
      </p:grpSp>
      <p:sp>
        <p:nvSpPr>
          <p:cNvPr id="420" name="Google Shape;420;p1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21" name="Google Shape;421;p18"/>
          <p:cNvPicPr preferRelativeResize="0"/>
          <p:nvPr/>
        </p:nvPicPr>
        <p:blipFill rotWithShape="1">
          <a:blip r:embed="rId3">
            <a:alphaModFix/>
          </a:blip>
          <a:srcRect b="0" l="0" r="0" t="0"/>
          <a:stretch/>
        </p:blipFill>
        <p:spPr>
          <a:xfrm>
            <a:off x="6197722" y="1030738"/>
            <a:ext cx="4369986" cy="2184993"/>
          </a:xfrm>
          <a:prstGeom prst="rect">
            <a:avLst/>
          </a:prstGeom>
          <a:noFill/>
          <a:ln>
            <a:noFill/>
          </a:ln>
        </p:spPr>
      </p:pic>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Supply</a:t>
            </a:r>
            <a:endParaRPr/>
          </a:p>
        </p:txBody>
      </p:sp>
      <p:sp>
        <p:nvSpPr>
          <p:cNvPr id="427" name="Google Shape;427;p1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8" name="Google Shape;428;p19"/>
          <p:cNvSpPr/>
          <p:nvPr/>
        </p:nvSpPr>
        <p:spPr>
          <a:xfrm>
            <a:off x="3883736" y="4271284"/>
            <a:ext cx="1993900" cy="2146300"/>
          </a:xfrm>
          <a:prstGeom prst="rect">
            <a:avLst/>
          </a:prstGeom>
          <a:noFill/>
          <a:ln cap="flat" cmpd="sng" w="50800">
            <a:solidFill>
              <a:srgbClr val="9F000F"/>
            </a:solidFill>
            <a:prstDash val="dot"/>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nvGrpSpPr>
          <p:cNvPr id="429" name="Google Shape;429;p19"/>
          <p:cNvGrpSpPr/>
          <p:nvPr/>
        </p:nvGrpSpPr>
        <p:grpSpPr>
          <a:xfrm>
            <a:off x="3426536" y="1940835"/>
            <a:ext cx="4471988" cy="5186363"/>
            <a:chOff x="0" y="0"/>
            <a:chExt cx="2817" cy="3266"/>
          </a:xfrm>
        </p:grpSpPr>
        <p:sp>
          <p:nvSpPr>
            <p:cNvPr id="430" name="Google Shape;430;p19"/>
            <p:cNvSpPr/>
            <p:nvPr/>
          </p:nvSpPr>
          <p:spPr>
            <a:xfrm>
              <a:off x="2398" y="2816"/>
              <a:ext cx="360"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Q</a:t>
              </a:r>
              <a:endParaRPr/>
            </a:p>
          </p:txBody>
        </p:sp>
        <p:grpSp>
          <p:nvGrpSpPr>
            <p:cNvPr id="431" name="Google Shape;431;p19"/>
            <p:cNvGrpSpPr/>
            <p:nvPr/>
          </p:nvGrpSpPr>
          <p:grpSpPr>
            <a:xfrm>
              <a:off x="0" y="0"/>
              <a:ext cx="2817" cy="3266"/>
              <a:chOff x="0" y="0"/>
              <a:chExt cx="2817" cy="3266"/>
            </a:xfrm>
          </p:grpSpPr>
          <p:cxnSp>
            <p:nvCxnSpPr>
              <p:cNvPr id="432" name="Google Shape;432;p19"/>
              <p:cNvCxnSpPr/>
              <p:nvPr/>
            </p:nvCxnSpPr>
            <p:spPr>
              <a:xfrm rot="10800000">
                <a:off x="285" y="0"/>
                <a:ext cx="0" cy="2833"/>
              </a:xfrm>
              <a:prstGeom prst="straightConnector1">
                <a:avLst/>
              </a:prstGeom>
              <a:noFill/>
              <a:ln cap="flat" cmpd="sng" w="76200">
                <a:solidFill>
                  <a:srgbClr val="063955"/>
                </a:solidFill>
                <a:prstDash val="solid"/>
                <a:round/>
                <a:headEnd len="sm" w="sm" type="none"/>
                <a:tailEnd len="med" w="med" type="triangle"/>
              </a:ln>
            </p:spPr>
          </p:cxnSp>
          <p:cxnSp>
            <p:nvCxnSpPr>
              <p:cNvPr id="433" name="Google Shape;433;p19"/>
              <p:cNvCxnSpPr/>
              <p:nvPr/>
            </p:nvCxnSpPr>
            <p:spPr>
              <a:xfrm>
                <a:off x="270" y="2824"/>
                <a:ext cx="2547" cy="0"/>
              </a:xfrm>
              <a:prstGeom prst="straightConnector1">
                <a:avLst/>
              </a:prstGeom>
              <a:noFill/>
              <a:ln cap="flat" cmpd="sng" w="76200">
                <a:solidFill>
                  <a:srgbClr val="063955"/>
                </a:solidFill>
                <a:prstDash val="solid"/>
                <a:round/>
                <a:headEnd len="sm" w="sm" type="none"/>
                <a:tailEnd len="med" w="med" type="triangle"/>
              </a:ln>
            </p:spPr>
          </p:cxnSp>
          <p:sp>
            <p:nvSpPr>
              <p:cNvPr id="434" name="Google Shape;434;p19"/>
              <p:cNvSpPr/>
              <p:nvPr/>
            </p:nvSpPr>
            <p:spPr>
              <a:xfrm>
                <a:off x="0" y="73"/>
                <a:ext cx="272"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P</a:t>
                </a:r>
                <a:endParaRPr/>
              </a:p>
            </p:txBody>
          </p:sp>
          <p:sp>
            <p:nvSpPr>
              <p:cNvPr id="435" name="Google Shape;435;p19"/>
              <p:cNvSpPr/>
              <p:nvPr/>
            </p:nvSpPr>
            <p:spPr>
              <a:xfrm>
                <a:off x="3" y="2823"/>
                <a:ext cx="264" cy="443"/>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0</a:t>
                </a:r>
                <a:endParaRPr/>
              </a:p>
            </p:txBody>
          </p:sp>
        </p:grpSp>
      </p:grpSp>
      <p:grpSp>
        <p:nvGrpSpPr>
          <p:cNvPr id="436" name="Google Shape;436;p19"/>
          <p:cNvGrpSpPr/>
          <p:nvPr/>
        </p:nvGrpSpPr>
        <p:grpSpPr>
          <a:xfrm>
            <a:off x="4132974" y="2237698"/>
            <a:ext cx="3700462" cy="3438525"/>
            <a:chOff x="0" y="0"/>
            <a:chExt cx="2331" cy="2165"/>
          </a:xfrm>
        </p:grpSpPr>
        <p:sp>
          <p:nvSpPr>
            <p:cNvPr id="437" name="Google Shape;437;p19"/>
            <p:cNvSpPr/>
            <p:nvPr/>
          </p:nvSpPr>
          <p:spPr>
            <a:xfrm>
              <a:off x="2067" y="0"/>
              <a:ext cx="264" cy="384"/>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307F7F"/>
                  </a:solidFill>
                  <a:latin typeface="Trebuchet MS"/>
                  <a:ea typeface="Trebuchet MS"/>
                  <a:cs typeface="Trebuchet MS"/>
                  <a:sym typeface="Trebuchet MS"/>
                </a:rPr>
                <a:t>S</a:t>
              </a:r>
              <a:endParaRPr/>
            </a:p>
          </p:txBody>
        </p:sp>
        <p:cxnSp>
          <p:nvCxnSpPr>
            <p:cNvPr id="438" name="Google Shape;438;p19"/>
            <p:cNvCxnSpPr/>
            <p:nvPr/>
          </p:nvCxnSpPr>
          <p:spPr>
            <a:xfrm flipH="1" rot="10800000">
              <a:off x="0" y="460"/>
              <a:ext cx="2143" cy="1705"/>
            </a:xfrm>
            <a:prstGeom prst="straightConnector1">
              <a:avLst/>
            </a:prstGeom>
            <a:noFill/>
            <a:ln cap="flat" cmpd="sng" w="76200">
              <a:solidFill>
                <a:srgbClr val="307F7F"/>
              </a:solidFill>
              <a:prstDash val="solid"/>
              <a:round/>
              <a:headEnd len="sm" w="sm" type="none"/>
              <a:tailEnd len="sm" w="sm" type="none"/>
            </a:ln>
          </p:spPr>
        </p:cxnSp>
      </p:grpSp>
      <p:sp>
        <p:nvSpPr>
          <p:cNvPr id="439" name="Google Shape;439;p19"/>
          <p:cNvSpPr/>
          <p:nvPr/>
        </p:nvSpPr>
        <p:spPr>
          <a:xfrm>
            <a:off x="3405285" y="4005552"/>
            <a:ext cx="252954"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p</a:t>
            </a:r>
            <a:endParaRPr/>
          </a:p>
        </p:txBody>
      </p:sp>
      <p:sp>
        <p:nvSpPr>
          <p:cNvPr id="440" name="Google Shape;440;p19"/>
          <p:cNvSpPr/>
          <p:nvPr/>
        </p:nvSpPr>
        <p:spPr>
          <a:xfrm>
            <a:off x="5572837" y="6493784"/>
            <a:ext cx="252954"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q</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Session outline</a:t>
            </a:r>
            <a:endParaRPr/>
          </a:p>
        </p:txBody>
      </p:sp>
      <p:sp>
        <p:nvSpPr>
          <p:cNvPr id="215" name="Google Shape;215;p2"/>
          <p:cNvSpPr txBox="1"/>
          <p:nvPr>
            <p:ph idx="1" type="body"/>
          </p:nvPr>
        </p:nvSpPr>
        <p:spPr>
          <a:xfrm>
            <a:off x="680321" y="2336873"/>
            <a:ext cx="9613861" cy="427657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Learning objectives</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Course content</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Assessments</a:t>
            </a:r>
            <a:endParaRPr/>
          </a:p>
          <a:p>
            <a:pPr indent="0" lvl="0" marL="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Course policies and contact</a:t>
            </a:r>
            <a:endParaRPr/>
          </a:p>
        </p:txBody>
      </p:sp>
      <p:sp>
        <p:nvSpPr>
          <p:cNvPr id="216" name="Google Shape;216;p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Image result for Microeconomics Pindyck and RUbinfeld ninth edition" id="217" name="Google Shape;217;p2"/>
          <p:cNvPicPr preferRelativeResize="0"/>
          <p:nvPr/>
        </p:nvPicPr>
        <p:blipFill rotWithShape="1">
          <a:blip r:embed="rId3">
            <a:alphaModFix/>
          </a:blip>
          <a:srcRect b="0" l="0" r="0" t="0"/>
          <a:stretch/>
        </p:blipFill>
        <p:spPr>
          <a:xfrm>
            <a:off x="8331865" y="2373312"/>
            <a:ext cx="3354388" cy="4203700"/>
          </a:xfrm>
          <a:prstGeom prst="rect">
            <a:avLst/>
          </a:prstGeom>
          <a:noFill/>
          <a:ln>
            <a:noFill/>
          </a:ln>
        </p:spPr>
      </p:pic>
      <p:sp>
        <p:nvSpPr>
          <p:cNvPr id="218" name="Google Shape;218;p2"/>
          <p:cNvSpPr txBox="1"/>
          <p:nvPr/>
        </p:nvSpPr>
        <p:spPr>
          <a:xfrm>
            <a:off x="5339972" y="5869126"/>
            <a:ext cx="269164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77777"/>
              </a:buClr>
              <a:buSzPts val="2000"/>
              <a:buFont typeface="Noto Sans Symbols"/>
              <a:buNone/>
            </a:pPr>
            <a:r>
              <a:rPr b="0" i="0" lang="en-US" sz="2000" u="none" cap="none" strike="noStrike">
                <a:solidFill>
                  <a:srgbClr val="777777"/>
                </a:solidFill>
                <a:latin typeface="Verdana"/>
                <a:ea typeface="Verdana"/>
                <a:cs typeface="Verdana"/>
                <a:sym typeface="Verdana"/>
              </a:rPr>
              <a:t>Available @ NTU Booklink!</a:t>
            </a:r>
            <a:endParaRPr b="0" i="0" sz="2000" u="none" cap="none" strike="noStrike">
              <a:solidFill>
                <a:srgbClr val="777777"/>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20"/>
          <p:cNvPicPr preferRelativeResize="0"/>
          <p:nvPr/>
        </p:nvPicPr>
        <p:blipFill rotWithShape="1">
          <a:blip r:embed="rId3">
            <a:alphaModFix/>
          </a:blip>
          <a:srcRect b="0" l="0" r="0" t="0"/>
          <a:stretch/>
        </p:blipFill>
        <p:spPr>
          <a:xfrm>
            <a:off x="546771" y="2876265"/>
            <a:ext cx="4502727" cy="3001818"/>
          </a:xfrm>
          <a:prstGeom prst="rect">
            <a:avLst/>
          </a:prstGeom>
          <a:noFill/>
          <a:ln>
            <a:noFill/>
          </a:ln>
        </p:spPr>
      </p:pic>
      <p:sp>
        <p:nvSpPr>
          <p:cNvPr id="446" name="Google Shape;446;p20"/>
          <p:cNvSpPr txBox="1"/>
          <p:nvPr>
            <p:ph type="title"/>
          </p:nvPr>
        </p:nvSpPr>
        <p:spPr>
          <a:xfrm>
            <a:off x="755934" y="722161"/>
            <a:ext cx="7583488"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5. Pasar – The Market</a:t>
            </a:r>
            <a:endParaRPr sz="2400"/>
          </a:p>
        </p:txBody>
      </p:sp>
      <p:sp>
        <p:nvSpPr>
          <p:cNvPr id="447" name="Google Shape;447;p20"/>
          <p:cNvSpPr/>
          <p:nvPr/>
        </p:nvSpPr>
        <p:spPr>
          <a:xfrm>
            <a:off x="7950127" y="4195610"/>
            <a:ext cx="1993900" cy="2146300"/>
          </a:xfrm>
          <a:prstGeom prst="rect">
            <a:avLst/>
          </a:prstGeom>
          <a:noFill/>
          <a:ln cap="flat" cmpd="sng" w="50800">
            <a:solidFill>
              <a:srgbClr val="9F000F"/>
            </a:solidFill>
            <a:prstDash val="dot"/>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nvGrpSpPr>
          <p:cNvPr id="448" name="Google Shape;448;p20"/>
          <p:cNvGrpSpPr/>
          <p:nvPr/>
        </p:nvGrpSpPr>
        <p:grpSpPr>
          <a:xfrm>
            <a:off x="7492927" y="1865161"/>
            <a:ext cx="4471988" cy="5186363"/>
            <a:chOff x="0" y="0"/>
            <a:chExt cx="2817" cy="3266"/>
          </a:xfrm>
        </p:grpSpPr>
        <p:sp>
          <p:nvSpPr>
            <p:cNvPr id="449" name="Google Shape;449;p20"/>
            <p:cNvSpPr/>
            <p:nvPr/>
          </p:nvSpPr>
          <p:spPr>
            <a:xfrm>
              <a:off x="2398" y="2816"/>
              <a:ext cx="360"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Q</a:t>
              </a:r>
              <a:endParaRPr/>
            </a:p>
          </p:txBody>
        </p:sp>
        <p:grpSp>
          <p:nvGrpSpPr>
            <p:cNvPr id="450" name="Google Shape;450;p20"/>
            <p:cNvGrpSpPr/>
            <p:nvPr/>
          </p:nvGrpSpPr>
          <p:grpSpPr>
            <a:xfrm>
              <a:off x="0" y="0"/>
              <a:ext cx="2817" cy="3266"/>
              <a:chOff x="0" y="0"/>
              <a:chExt cx="2817" cy="3266"/>
            </a:xfrm>
          </p:grpSpPr>
          <p:cxnSp>
            <p:nvCxnSpPr>
              <p:cNvPr id="451" name="Google Shape;451;p20"/>
              <p:cNvCxnSpPr/>
              <p:nvPr/>
            </p:nvCxnSpPr>
            <p:spPr>
              <a:xfrm rot="10800000">
                <a:off x="285" y="0"/>
                <a:ext cx="0" cy="2833"/>
              </a:xfrm>
              <a:prstGeom prst="straightConnector1">
                <a:avLst/>
              </a:prstGeom>
              <a:noFill/>
              <a:ln cap="flat" cmpd="sng" w="76200">
                <a:solidFill>
                  <a:srgbClr val="063955"/>
                </a:solidFill>
                <a:prstDash val="solid"/>
                <a:round/>
                <a:headEnd len="sm" w="sm" type="none"/>
                <a:tailEnd len="med" w="med" type="triangle"/>
              </a:ln>
            </p:spPr>
          </p:cxnSp>
          <p:cxnSp>
            <p:nvCxnSpPr>
              <p:cNvPr id="452" name="Google Shape;452;p20"/>
              <p:cNvCxnSpPr/>
              <p:nvPr/>
            </p:nvCxnSpPr>
            <p:spPr>
              <a:xfrm>
                <a:off x="270" y="2824"/>
                <a:ext cx="2547" cy="0"/>
              </a:xfrm>
              <a:prstGeom prst="straightConnector1">
                <a:avLst/>
              </a:prstGeom>
              <a:noFill/>
              <a:ln cap="flat" cmpd="sng" w="76200">
                <a:solidFill>
                  <a:srgbClr val="063955"/>
                </a:solidFill>
                <a:prstDash val="solid"/>
                <a:round/>
                <a:headEnd len="sm" w="sm" type="none"/>
                <a:tailEnd len="med" w="med" type="triangle"/>
              </a:ln>
            </p:spPr>
          </p:cxnSp>
          <p:sp>
            <p:nvSpPr>
              <p:cNvPr id="453" name="Google Shape;453;p20"/>
              <p:cNvSpPr/>
              <p:nvPr/>
            </p:nvSpPr>
            <p:spPr>
              <a:xfrm>
                <a:off x="0" y="73"/>
                <a:ext cx="272"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P</a:t>
                </a:r>
                <a:endParaRPr/>
              </a:p>
            </p:txBody>
          </p:sp>
          <p:sp>
            <p:nvSpPr>
              <p:cNvPr id="454" name="Google Shape;454;p20"/>
              <p:cNvSpPr/>
              <p:nvPr/>
            </p:nvSpPr>
            <p:spPr>
              <a:xfrm>
                <a:off x="3" y="2823"/>
                <a:ext cx="264" cy="443"/>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0</a:t>
                </a:r>
                <a:endParaRPr/>
              </a:p>
            </p:txBody>
          </p:sp>
        </p:grpSp>
      </p:grpSp>
      <p:grpSp>
        <p:nvGrpSpPr>
          <p:cNvPr id="455" name="Google Shape;455;p20"/>
          <p:cNvGrpSpPr/>
          <p:nvPr/>
        </p:nvGrpSpPr>
        <p:grpSpPr>
          <a:xfrm>
            <a:off x="8199365" y="2162024"/>
            <a:ext cx="3700462" cy="3438525"/>
            <a:chOff x="0" y="0"/>
            <a:chExt cx="2331" cy="2165"/>
          </a:xfrm>
        </p:grpSpPr>
        <p:sp>
          <p:nvSpPr>
            <p:cNvPr id="456" name="Google Shape;456;p20"/>
            <p:cNvSpPr/>
            <p:nvPr/>
          </p:nvSpPr>
          <p:spPr>
            <a:xfrm>
              <a:off x="2067" y="0"/>
              <a:ext cx="264" cy="384"/>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307F7F"/>
                  </a:solidFill>
                  <a:latin typeface="Trebuchet MS"/>
                  <a:ea typeface="Trebuchet MS"/>
                  <a:cs typeface="Trebuchet MS"/>
                  <a:sym typeface="Trebuchet MS"/>
                </a:rPr>
                <a:t>S</a:t>
              </a:r>
              <a:endParaRPr/>
            </a:p>
          </p:txBody>
        </p:sp>
        <p:cxnSp>
          <p:nvCxnSpPr>
            <p:cNvPr id="457" name="Google Shape;457;p20"/>
            <p:cNvCxnSpPr/>
            <p:nvPr/>
          </p:nvCxnSpPr>
          <p:spPr>
            <a:xfrm flipH="1" rot="10800000">
              <a:off x="0" y="460"/>
              <a:ext cx="2143" cy="1705"/>
            </a:xfrm>
            <a:prstGeom prst="straightConnector1">
              <a:avLst/>
            </a:prstGeom>
            <a:noFill/>
            <a:ln cap="flat" cmpd="sng" w="76200">
              <a:solidFill>
                <a:srgbClr val="307F7F"/>
              </a:solidFill>
              <a:prstDash val="solid"/>
              <a:round/>
              <a:headEnd len="sm" w="sm" type="none"/>
              <a:tailEnd len="sm" w="sm" type="none"/>
            </a:ln>
          </p:spPr>
        </p:cxnSp>
      </p:grpSp>
      <p:grpSp>
        <p:nvGrpSpPr>
          <p:cNvPr id="458" name="Google Shape;458;p20"/>
          <p:cNvGrpSpPr/>
          <p:nvPr/>
        </p:nvGrpSpPr>
        <p:grpSpPr>
          <a:xfrm>
            <a:off x="8153340" y="2725586"/>
            <a:ext cx="4512128" cy="3630612"/>
            <a:chOff x="17" y="387"/>
            <a:chExt cx="2841" cy="2287"/>
          </a:xfrm>
        </p:grpSpPr>
        <p:sp>
          <p:nvSpPr>
            <p:cNvPr id="459" name="Google Shape;459;p20"/>
            <p:cNvSpPr/>
            <p:nvPr/>
          </p:nvSpPr>
          <p:spPr>
            <a:xfrm>
              <a:off x="2112" y="2231"/>
              <a:ext cx="746" cy="443"/>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9F000F"/>
                  </a:solidFill>
                  <a:latin typeface="Trebuchet MS"/>
                  <a:ea typeface="Trebuchet MS"/>
                  <a:cs typeface="Trebuchet MS"/>
                  <a:sym typeface="Trebuchet MS"/>
                </a:rPr>
                <a:t>D</a:t>
              </a:r>
              <a:endParaRPr/>
            </a:p>
          </p:txBody>
        </p:sp>
        <p:cxnSp>
          <p:nvCxnSpPr>
            <p:cNvPr id="460" name="Google Shape;460;p20"/>
            <p:cNvCxnSpPr/>
            <p:nvPr/>
          </p:nvCxnSpPr>
          <p:spPr>
            <a:xfrm>
              <a:off x="17" y="387"/>
              <a:ext cx="2193" cy="1802"/>
            </a:xfrm>
            <a:prstGeom prst="straightConnector1">
              <a:avLst/>
            </a:prstGeom>
            <a:noFill/>
            <a:ln cap="flat" cmpd="sng" w="76200">
              <a:solidFill>
                <a:srgbClr val="9F000F"/>
              </a:solidFill>
              <a:prstDash val="solid"/>
              <a:round/>
              <a:headEnd len="sm" w="sm" type="none"/>
              <a:tailEnd len="sm" w="sm" type="none"/>
            </a:ln>
          </p:spPr>
        </p:cxnSp>
      </p:grpSp>
      <p:sp>
        <p:nvSpPr>
          <p:cNvPr id="461" name="Google Shape;461;p20"/>
          <p:cNvSpPr/>
          <p:nvPr/>
        </p:nvSpPr>
        <p:spPr>
          <a:xfrm>
            <a:off x="7471676" y="3929878"/>
            <a:ext cx="366767"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p*</a:t>
            </a:r>
            <a:endParaRPr/>
          </a:p>
        </p:txBody>
      </p:sp>
      <p:sp>
        <p:nvSpPr>
          <p:cNvPr id="462" name="Google Shape;462;p20"/>
          <p:cNvSpPr/>
          <p:nvPr/>
        </p:nvSpPr>
        <p:spPr>
          <a:xfrm>
            <a:off x="9639228" y="6418110"/>
            <a:ext cx="366767"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q*</a:t>
            </a:r>
            <a:endParaRPr/>
          </a:p>
        </p:txBody>
      </p:sp>
      <p:pic>
        <p:nvPicPr>
          <p:cNvPr id="463" name="Google Shape;463;p20"/>
          <p:cNvPicPr preferRelativeResize="0"/>
          <p:nvPr/>
        </p:nvPicPr>
        <p:blipFill rotWithShape="1">
          <a:blip r:embed="rId4">
            <a:alphaModFix/>
          </a:blip>
          <a:srcRect b="0" l="0" r="0" t="0"/>
          <a:stretch/>
        </p:blipFill>
        <p:spPr>
          <a:xfrm>
            <a:off x="5138359" y="3290446"/>
            <a:ext cx="2352506" cy="1810327"/>
          </a:xfrm>
          <a:prstGeom prst="rect">
            <a:avLst/>
          </a:prstGeom>
          <a:noFill/>
          <a:ln>
            <a:noFill/>
          </a:ln>
        </p:spPr>
      </p:pic>
      <p:sp>
        <p:nvSpPr>
          <p:cNvPr id="464" name="Google Shape;464;p2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65" name="Google Shape;465;p20"/>
          <p:cNvSpPr/>
          <p:nvPr/>
        </p:nvSpPr>
        <p:spPr>
          <a:xfrm>
            <a:off x="3454899" y="5743787"/>
            <a:ext cx="1726624" cy="1004455"/>
          </a:xfrm>
          <a:prstGeom prst="wedgeRoundRectCallout">
            <a:avLst>
              <a:gd fmla="val -98980" name="adj1"/>
              <a:gd fmla="val -70768" name="adj2"/>
              <a:gd fmla="val 16667" name="adj3"/>
            </a:avLst>
          </a:prstGeom>
          <a:solidFill>
            <a:srgbClr val="800000"/>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BUY LOW!</a:t>
            </a:r>
            <a:endParaRPr/>
          </a:p>
        </p:txBody>
      </p:sp>
      <p:sp>
        <p:nvSpPr>
          <p:cNvPr id="466" name="Google Shape;466;p20"/>
          <p:cNvSpPr/>
          <p:nvPr/>
        </p:nvSpPr>
        <p:spPr>
          <a:xfrm>
            <a:off x="663950" y="2107394"/>
            <a:ext cx="1748991" cy="1112116"/>
          </a:xfrm>
          <a:prstGeom prst="wedgeRoundRectCallout">
            <a:avLst>
              <a:gd fmla="val 75597" name="adj1"/>
              <a:gd fmla="val 117491" name="adj2"/>
              <a:gd fmla="val 16667" name="adj3"/>
            </a:avLst>
          </a:prstGeom>
          <a:solidFill>
            <a:srgbClr val="006C17"/>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SELL HIGH!</a:t>
            </a:r>
            <a:endParaRPr/>
          </a:p>
        </p:txBody>
      </p:sp>
      <p:pic>
        <p:nvPicPr>
          <p:cNvPr id="467" name="Google Shape;467;p20"/>
          <p:cNvPicPr preferRelativeResize="0"/>
          <p:nvPr/>
        </p:nvPicPr>
        <p:blipFill rotWithShape="1">
          <a:blip r:embed="rId5">
            <a:alphaModFix/>
          </a:blip>
          <a:srcRect b="0" l="0" r="0" t="0"/>
          <a:stretch/>
        </p:blipFill>
        <p:spPr>
          <a:xfrm>
            <a:off x="5653450" y="269643"/>
            <a:ext cx="4369986" cy="21849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Allocate</a:t>
            </a:r>
            <a:endParaRPr/>
          </a:p>
        </p:txBody>
      </p:sp>
      <p:sp>
        <p:nvSpPr>
          <p:cNvPr id="473" name="Google Shape;473;p21"/>
          <p:cNvSpPr txBox="1"/>
          <p:nvPr>
            <p:ph idx="1" type="body"/>
          </p:nvPr>
        </p:nvSpPr>
        <p:spPr>
          <a:xfrm>
            <a:off x="593764" y="2146377"/>
            <a:ext cx="9613861" cy="36241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Prices 🡪 determines allocation of resources</a:t>
            </a:r>
            <a:endParaRPr/>
          </a:p>
          <a:p>
            <a:pPr indent="-171450" lvl="0" marL="228600" rtl="0" algn="l">
              <a:lnSpc>
                <a:spcPct val="90000"/>
              </a:lnSpc>
              <a:spcBef>
                <a:spcPts val="1000"/>
              </a:spcBef>
              <a:spcAft>
                <a:spcPts val="0"/>
              </a:spcAft>
              <a:buClr>
                <a:schemeClr val="dk1"/>
              </a:buClr>
              <a:buSzPts val="900"/>
              <a:buNone/>
            </a:pPr>
            <a:r>
              <a:t/>
            </a:r>
            <a:endParaRPr sz="900"/>
          </a:p>
          <a:p>
            <a:pPr indent="-228600" lvl="1" marL="685800" rtl="0" algn="l">
              <a:lnSpc>
                <a:spcPct val="90000"/>
              </a:lnSpc>
              <a:spcBef>
                <a:spcPts val="500"/>
              </a:spcBef>
              <a:spcAft>
                <a:spcPts val="0"/>
              </a:spcAft>
              <a:buClr>
                <a:schemeClr val="dk1"/>
              </a:buClr>
              <a:buSzPts val="2000"/>
              <a:buChar char="•"/>
            </a:pPr>
            <a:r>
              <a:rPr lang="en-US"/>
              <a:t>How are prices determined?</a:t>
            </a:r>
            <a:endParaRPr/>
          </a:p>
          <a:p>
            <a:pPr indent="-171450" lvl="2" marL="1143000" rtl="0" algn="l">
              <a:lnSpc>
                <a:spcPct val="90000"/>
              </a:lnSpc>
              <a:spcBef>
                <a:spcPts val="500"/>
              </a:spcBef>
              <a:spcAft>
                <a:spcPts val="0"/>
              </a:spcAft>
              <a:buClr>
                <a:schemeClr val="dk1"/>
              </a:buClr>
              <a:buSzPts val="900"/>
              <a:buNone/>
            </a:pPr>
            <a:r>
              <a:t/>
            </a:r>
            <a:endParaRPr sz="900"/>
          </a:p>
          <a:p>
            <a:pPr indent="-228600" lvl="2" marL="1143000" rtl="0" algn="l">
              <a:lnSpc>
                <a:spcPct val="90000"/>
              </a:lnSpc>
              <a:spcBef>
                <a:spcPts val="500"/>
              </a:spcBef>
              <a:spcAft>
                <a:spcPts val="0"/>
              </a:spcAft>
              <a:buClr>
                <a:srgbClr val="0070C0"/>
              </a:buClr>
              <a:buSzPts val="1800"/>
              <a:buChar char="•"/>
            </a:pPr>
            <a:r>
              <a:rPr lang="en-US">
                <a:solidFill>
                  <a:srgbClr val="0070C0"/>
                </a:solidFill>
              </a:rPr>
              <a:t>Centrally planned economies </a:t>
            </a:r>
            <a:r>
              <a:rPr lang="en-US"/>
              <a:t>– governments control prices</a:t>
            </a:r>
            <a:endParaRPr/>
          </a:p>
          <a:p>
            <a:pPr indent="-228600" lvl="2" marL="1143000" rtl="0" algn="l">
              <a:lnSpc>
                <a:spcPct val="90000"/>
              </a:lnSpc>
              <a:spcBef>
                <a:spcPts val="500"/>
              </a:spcBef>
              <a:spcAft>
                <a:spcPts val="0"/>
              </a:spcAft>
              <a:buClr>
                <a:srgbClr val="0070C0"/>
              </a:buClr>
              <a:buSzPts val="1800"/>
              <a:buChar char="•"/>
            </a:pPr>
            <a:r>
              <a:rPr lang="en-US">
                <a:solidFill>
                  <a:srgbClr val="0070C0"/>
                </a:solidFill>
              </a:rPr>
              <a:t>Market economies </a:t>
            </a:r>
            <a:r>
              <a:rPr lang="en-US"/>
              <a:t>– prices determined by interaction of </a:t>
            </a:r>
            <a:r>
              <a:rPr b="1" lang="en-US"/>
              <a:t>market participants</a:t>
            </a:r>
            <a:endParaRPr/>
          </a:p>
          <a:p>
            <a:pPr indent="-171450" lvl="1" marL="685800" rtl="0" algn="l">
              <a:lnSpc>
                <a:spcPct val="90000"/>
              </a:lnSpc>
              <a:spcBef>
                <a:spcPts val="500"/>
              </a:spcBef>
              <a:spcAft>
                <a:spcPts val="0"/>
              </a:spcAft>
              <a:buClr>
                <a:schemeClr val="dk1"/>
              </a:buClr>
              <a:buSzPts val="900"/>
              <a:buNone/>
            </a:pPr>
            <a:r>
              <a:t/>
            </a:r>
            <a:endParaRPr sz="900">
              <a:solidFill>
                <a:srgbClr val="8D7DFF"/>
              </a:solidFill>
            </a:endParaRPr>
          </a:p>
          <a:p>
            <a:pPr indent="-228600" lvl="1" marL="685800" rtl="0" algn="l">
              <a:lnSpc>
                <a:spcPct val="90000"/>
              </a:lnSpc>
              <a:spcBef>
                <a:spcPts val="500"/>
              </a:spcBef>
              <a:spcAft>
                <a:spcPts val="0"/>
              </a:spcAft>
              <a:buClr>
                <a:srgbClr val="8D7DFF"/>
              </a:buClr>
              <a:buSzPts val="2000"/>
              <a:buChar char="•"/>
            </a:pPr>
            <a:r>
              <a:rPr lang="en-US">
                <a:solidFill>
                  <a:srgbClr val="8D7DFF"/>
                </a:solidFill>
              </a:rPr>
              <a:t>Markets</a:t>
            </a:r>
            <a:r>
              <a:rPr lang="en-US"/>
              <a:t> – interaction of buyers and sellers determines the </a:t>
            </a:r>
            <a:r>
              <a:rPr lang="en-US">
                <a:solidFill>
                  <a:srgbClr val="0070C0"/>
                </a:solidFill>
              </a:rPr>
              <a:t>prices of goods</a:t>
            </a:r>
            <a:r>
              <a:rPr lang="en-US"/>
              <a:t>.</a:t>
            </a:r>
            <a:endParaRPr/>
          </a:p>
          <a:p>
            <a:pPr indent="-228600" lvl="2" marL="1143000" rtl="0" algn="l">
              <a:lnSpc>
                <a:spcPct val="90000"/>
              </a:lnSpc>
              <a:spcBef>
                <a:spcPts val="500"/>
              </a:spcBef>
              <a:spcAft>
                <a:spcPts val="0"/>
              </a:spcAft>
              <a:buClr>
                <a:schemeClr val="dk1"/>
              </a:buClr>
              <a:buSzPts val="1800"/>
              <a:buChar char="•"/>
            </a:pPr>
            <a:r>
              <a:rPr lang="en-US">
                <a:highlight>
                  <a:srgbClr val="FFFF00"/>
                </a:highlight>
              </a:rPr>
              <a:t>@u: Give some examples of where such interactions take place </a:t>
            </a:r>
            <a:endParaRPr/>
          </a:p>
        </p:txBody>
      </p:sp>
      <p:sp>
        <p:nvSpPr>
          <p:cNvPr id="474" name="Google Shape;474;p2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Effect filter="fade" transition="in">
                                      <p:cBhvr>
                                        <p:cTn dur="500"/>
                                        <p:tgtEl>
                                          <p:spTgt spid="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Effect filter="fade" transition="in">
                                      <p:cBhvr>
                                        <p:cTn dur="500"/>
                                        <p:tgtEl>
                                          <p:spTgt spid="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Effect filter="fade" transition="in">
                                      <p:cBhvr>
                                        <p:cTn dur="500"/>
                                        <p:tgtEl>
                                          <p:spTgt spid="4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animEffect filter="fade" transition="in">
                                      <p:cBhvr>
                                        <p:cTn dur="500"/>
                                        <p:tgtEl>
                                          <p:spTgt spid="4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animEffect filter="fade" transition="in">
                                      <p:cBhvr>
                                        <p:cTn dur="500"/>
                                        <p:tgtEl>
                                          <p:spTgt spid="4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5" st="5"/>
                                            </p:txEl>
                                          </p:spTgt>
                                        </p:tgtEl>
                                        <p:attrNameLst>
                                          <p:attrName>style.visibility</p:attrName>
                                        </p:attrNameLst>
                                      </p:cBhvr>
                                      <p:to>
                                        <p:strVal val="visible"/>
                                      </p:to>
                                    </p:set>
                                    <p:animEffect filter="fade" transition="in">
                                      <p:cBhvr>
                                        <p:cTn dur="500"/>
                                        <p:tgtEl>
                                          <p:spTgt spid="4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6" st="6"/>
                                            </p:txEl>
                                          </p:spTgt>
                                        </p:tgtEl>
                                        <p:attrNameLst>
                                          <p:attrName>style.visibility</p:attrName>
                                        </p:attrNameLst>
                                      </p:cBhvr>
                                      <p:to>
                                        <p:strVal val="visible"/>
                                      </p:to>
                                    </p:set>
                                    <p:animEffect filter="fade" transition="in">
                                      <p:cBhvr>
                                        <p:cTn dur="500"/>
                                        <p:tgtEl>
                                          <p:spTgt spid="4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7" st="7"/>
                                            </p:txEl>
                                          </p:spTgt>
                                        </p:tgtEl>
                                        <p:attrNameLst>
                                          <p:attrName>style.visibility</p:attrName>
                                        </p:attrNameLst>
                                      </p:cBhvr>
                                      <p:to>
                                        <p:strVal val="visible"/>
                                      </p:to>
                                    </p:set>
                                    <p:animEffect filter="fade" transition="in">
                                      <p:cBhvr>
                                        <p:cTn dur="500"/>
                                        <p:tgtEl>
                                          <p:spTgt spid="4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8" st="8"/>
                                            </p:txEl>
                                          </p:spTgt>
                                        </p:tgtEl>
                                        <p:attrNameLst>
                                          <p:attrName>style.visibility</p:attrName>
                                        </p:attrNameLst>
                                      </p:cBhvr>
                                      <p:to>
                                        <p:strVal val="visible"/>
                                      </p:to>
                                    </p:set>
                                    <p:animEffect filter="fade" transition="in">
                                      <p:cBhvr>
                                        <p:cTn dur="500"/>
                                        <p:tgtEl>
                                          <p:spTgt spid="47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6. We the People</a:t>
            </a:r>
            <a:endParaRPr/>
          </a:p>
        </p:txBody>
      </p:sp>
      <p:pic>
        <p:nvPicPr>
          <p:cNvPr id="480" name="Google Shape;480;p22"/>
          <p:cNvPicPr preferRelativeResize="0"/>
          <p:nvPr>
            <p:ph idx="1" type="body"/>
          </p:nvPr>
        </p:nvPicPr>
        <p:blipFill rotWithShape="1">
          <a:blip r:embed="rId3">
            <a:alphaModFix/>
          </a:blip>
          <a:srcRect b="0" l="0" r="0" t="0"/>
          <a:stretch/>
        </p:blipFill>
        <p:spPr>
          <a:xfrm>
            <a:off x="3157095" y="2402681"/>
            <a:ext cx="5384800" cy="3467100"/>
          </a:xfrm>
          <a:prstGeom prst="rect">
            <a:avLst/>
          </a:prstGeom>
          <a:noFill/>
          <a:ln>
            <a:noFill/>
          </a:ln>
        </p:spPr>
      </p:pic>
      <p:sp>
        <p:nvSpPr>
          <p:cNvPr id="481" name="Google Shape;481;p2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Equilibrium and welfare</a:t>
            </a:r>
            <a:endParaRPr/>
          </a:p>
        </p:txBody>
      </p:sp>
      <p:sp>
        <p:nvSpPr>
          <p:cNvPr id="487" name="Google Shape;487;p23"/>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The market equilibrium determines welfare distribution</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Market outcomes bear efficiency implications for society</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The government can leave it to the market or…</a:t>
            </a:r>
            <a:endParaRPr/>
          </a:p>
          <a:p>
            <a:pPr indent="-228600" lvl="0" marL="228600" rtl="0" algn="l">
              <a:lnSpc>
                <a:spcPct val="90000"/>
              </a:lnSpc>
              <a:spcBef>
                <a:spcPts val="1000"/>
              </a:spcBef>
              <a:spcAft>
                <a:spcPts val="0"/>
              </a:spcAft>
              <a:buClr>
                <a:schemeClr val="dk1"/>
              </a:buClr>
              <a:buSzPts val="2400"/>
              <a:buChar char="•"/>
            </a:pPr>
            <a:r>
              <a:rPr lang="en-US"/>
              <a:t>intervene with taxes or subsidies, increased or decreased quotas, minimum wages or imported labor…</a:t>
            </a:r>
            <a:endParaRPr/>
          </a:p>
          <a:p>
            <a:pPr indent="-228600" lvl="0" marL="228600" rtl="0" algn="l">
              <a:lnSpc>
                <a:spcPct val="90000"/>
              </a:lnSpc>
              <a:spcBef>
                <a:spcPts val="1000"/>
              </a:spcBef>
              <a:spcAft>
                <a:spcPts val="0"/>
              </a:spcAft>
              <a:buClr>
                <a:schemeClr val="dk1"/>
              </a:buClr>
              <a:buSzPts val="2400"/>
              <a:buChar char="•"/>
            </a:pPr>
            <a:r>
              <a:rPr lang="en-US"/>
              <a:t>What should it do?</a:t>
            </a:r>
            <a:endParaRPr/>
          </a:p>
          <a:p>
            <a:pPr indent="-76200" lvl="0" marL="228600" rtl="0" algn="l">
              <a:lnSpc>
                <a:spcPct val="90000"/>
              </a:lnSpc>
              <a:spcBef>
                <a:spcPts val="1000"/>
              </a:spcBef>
              <a:spcAft>
                <a:spcPts val="0"/>
              </a:spcAft>
              <a:buClr>
                <a:schemeClr val="dk1"/>
              </a:buClr>
              <a:buSzPts val="2400"/>
              <a:buNone/>
            </a:pPr>
            <a:r>
              <a:t/>
            </a:r>
            <a:endParaRPr/>
          </a:p>
        </p:txBody>
      </p:sp>
      <p:sp>
        <p:nvSpPr>
          <p:cNvPr id="488" name="Google Shape;488;p2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Consumer and Producer Surplus</a:t>
            </a:r>
            <a:endParaRPr/>
          </a:p>
        </p:txBody>
      </p:sp>
      <p:sp>
        <p:nvSpPr>
          <p:cNvPr id="494" name="Google Shape;494;p24"/>
          <p:cNvSpPr/>
          <p:nvPr/>
        </p:nvSpPr>
        <p:spPr>
          <a:xfrm rot="5400000">
            <a:off x="2612308" y="4004840"/>
            <a:ext cx="1295400" cy="2209800"/>
          </a:xfrm>
          <a:prstGeom prst="rtTriangle">
            <a:avLst/>
          </a:prstGeom>
          <a:solidFill>
            <a:srgbClr val="CC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sp>
        <p:nvSpPr>
          <p:cNvPr id="495" name="Google Shape;495;p24"/>
          <p:cNvSpPr/>
          <p:nvPr/>
        </p:nvSpPr>
        <p:spPr>
          <a:xfrm>
            <a:off x="7122526" y="4922874"/>
            <a:ext cx="1942841" cy="951543"/>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Producers receive </a:t>
            </a:r>
            <a:endParaRPr/>
          </a:p>
          <a:p>
            <a:pPr indent="0" lvl="0" marL="0" marR="0" rtl="0" algn="ctr">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a net gain from </a:t>
            </a:r>
            <a:endParaRPr/>
          </a:p>
          <a:p>
            <a:pPr indent="0" lvl="0" marL="0" marR="0" rtl="0" algn="ctr">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selling each product --</a:t>
            </a:r>
            <a:endParaRPr/>
          </a:p>
          <a:p>
            <a:pPr indent="0" lvl="0" marL="0" marR="0" rtl="0" algn="ctr">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producer surplus.</a:t>
            </a:r>
            <a:endParaRPr/>
          </a:p>
        </p:txBody>
      </p:sp>
      <p:sp>
        <p:nvSpPr>
          <p:cNvPr id="496" name="Google Shape;496;p24"/>
          <p:cNvSpPr/>
          <p:nvPr/>
        </p:nvSpPr>
        <p:spPr>
          <a:xfrm>
            <a:off x="2155108" y="2176040"/>
            <a:ext cx="2286000" cy="2286000"/>
          </a:xfrm>
          <a:prstGeom prst="rtTriangle">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grpSp>
        <p:nvGrpSpPr>
          <p:cNvPr id="497" name="Google Shape;497;p24"/>
          <p:cNvGrpSpPr/>
          <p:nvPr/>
        </p:nvGrpSpPr>
        <p:grpSpPr>
          <a:xfrm>
            <a:off x="2890123" y="2257003"/>
            <a:ext cx="1808163" cy="1085850"/>
            <a:chOff x="1898" y="1264"/>
            <a:chExt cx="1139" cy="684"/>
          </a:xfrm>
        </p:grpSpPr>
        <p:sp>
          <p:nvSpPr>
            <p:cNvPr id="498" name="Google Shape;498;p24"/>
            <p:cNvSpPr/>
            <p:nvPr/>
          </p:nvSpPr>
          <p:spPr>
            <a:xfrm>
              <a:off x="2326" y="1264"/>
              <a:ext cx="711" cy="3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Arial"/>
                  <a:ea typeface="Arial"/>
                  <a:cs typeface="Arial"/>
                  <a:sym typeface="Arial"/>
                </a:rPr>
                <a:t>Consumer</a:t>
              </a:r>
              <a:endParaRPr/>
            </a:p>
            <a:p>
              <a:pPr indent="0" lvl="0" marL="0" marR="0" rtl="0" algn="l">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Arial"/>
                  <a:ea typeface="Arial"/>
                  <a:cs typeface="Arial"/>
                  <a:sym typeface="Arial"/>
                </a:rPr>
                <a:t>Surplus</a:t>
              </a:r>
              <a:endParaRPr/>
            </a:p>
          </p:txBody>
        </p:sp>
        <p:cxnSp>
          <p:nvCxnSpPr>
            <p:cNvPr id="499" name="Google Shape;499;p24"/>
            <p:cNvCxnSpPr/>
            <p:nvPr/>
          </p:nvCxnSpPr>
          <p:spPr>
            <a:xfrm flipH="1">
              <a:off x="1898" y="1677"/>
              <a:ext cx="303" cy="271"/>
            </a:xfrm>
            <a:prstGeom prst="straightConnector1">
              <a:avLst/>
            </a:prstGeom>
            <a:noFill/>
            <a:ln cap="flat" cmpd="sng" w="38100">
              <a:solidFill>
                <a:schemeClr val="dk1"/>
              </a:solidFill>
              <a:prstDash val="solid"/>
              <a:round/>
              <a:headEnd len="med" w="med" type="none"/>
              <a:tailEnd len="med" w="med" type="triangle"/>
            </a:ln>
          </p:spPr>
        </p:cxnSp>
      </p:grpSp>
      <p:sp>
        <p:nvSpPr>
          <p:cNvPr id="500" name="Google Shape;500;p24"/>
          <p:cNvSpPr/>
          <p:nvPr/>
        </p:nvSpPr>
        <p:spPr>
          <a:xfrm>
            <a:off x="707308" y="6595640"/>
            <a:ext cx="1905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sp>
        <p:nvSpPr>
          <p:cNvPr id="501" name="Google Shape;501;p24"/>
          <p:cNvSpPr/>
          <p:nvPr/>
        </p:nvSpPr>
        <p:spPr>
          <a:xfrm>
            <a:off x="3221908" y="659564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sp>
        <p:nvSpPr>
          <p:cNvPr id="502" name="Google Shape;502;p24"/>
          <p:cNvSpPr/>
          <p:nvPr/>
        </p:nvSpPr>
        <p:spPr>
          <a:xfrm>
            <a:off x="3069508" y="658294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cxnSp>
        <p:nvCxnSpPr>
          <p:cNvPr id="503" name="Google Shape;503;p24"/>
          <p:cNvCxnSpPr/>
          <p:nvPr/>
        </p:nvCxnSpPr>
        <p:spPr>
          <a:xfrm>
            <a:off x="2155108" y="2063328"/>
            <a:ext cx="0" cy="4265612"/>
          </a:xfrm>
          <a:prstGeom prst="straightConnector1">
            <a:avLst/>
          </a:prstGeom>
          <a:noFill/>
          <a:ln cap="flat" cmpd="sng" w="25400">
            <a:solidFill>
              <a:schemeClr val="dk1"/>
            </a:solidFill>
            <a:prstDash val="solid"/>
            <a:round/>
            <a:headEnd len="med" w="med" type="none"/>
            <a:tailEnd len="med" w="med" type="none"/>
          </a:ln>
        </p:spPr>
      </p:cxnSp>
      <p:cxnSp>
        <p:nvCxnSpPr>
          <p:cNvPr id="504" name="Google Shape;504;p24"/>
          <p:cNvCxnSpPr/>
          <p:nvPr/>
        </p:nvCxnSpPr>
        <p:spPr>
          <a:xfrm>
            <a:off x="2148759" y="6319415"/>
            <a:ext cx="4276725" cy="0"/>
          </a:xfrm>
          <a:prstGeom prst="straightConnector1">
            <a:avLst/>
          </a:prstGeom>
          <a:noFill/>
          <a:ln cap="flat" cmpd="sng" w="25400">
            <a:solidFill>
              <a:schemeClr val="dk1"/>
            </a:solidFill>
            <a:prstDash val="solid"/>
            <a:round/>
            <a:headEnd len="med" w="med" type="none"/>
            <a:tailEnd len="med" w="med" type="none"/>
          </a:ln>
        </p:spPr>
      </p:cxnSp>
      <p:sp>
        <p:nvSpPr>
          <p:cNvPr id="505" name="Google Shape;505;p24"/>
          <p:cNvSpPr/>
          <p:nvPr/>
        </p:nvSpPr>
        <p:spPr>
          <a:xfrm>
            <a:off x="6212758" y="6414666"/>
            <a:ext cx="947376" cy="33598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Arial"/>
                <a:ea typeface="Arial"/>
                <a:cs typeface="Arial"/>
                <a:sym typeface="Arial"/>
              </a:rPr>
              <a:t>Quantity</a:t>
            </a:r>
            <a:endParaRPr/>
          </a:p>
        </p:txBody>
      </p:sp>
      <p:sp>
        <p:nvSpPr>
          <p:cNvPr id="506" name="Google Shape;506;p24"/>
          <p:cNvSpPr/>
          <p:nvPr/>
        </p:nvSpPr>
        <p:spPr>
          <a:xfrm>
            <a:off x="1340721" y="1976016"/>
            <a:ext cx="649218" cy="33598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Arial"/>
                <a:ea typeface="Arial"/>
                <a:cs typeface="Arial"/>
                <a:sym typeface="Arial"/>
              </a:rPr>
              <a:t>Price</a:t>
            </a:r>
            <a:endParaRPr/>
          </a:p>
        </p:txBody>
      </p:sp>
      <p:grpSp>
        <p:nvGrpSpPr>
          <p:cNvPr id="507" name="Google Shape;507;p24"/>
          <p:cNvGrpSpPr/>
          <p:nvPr/>
        </p:nvGrpSpPr>
        <p:grpSpPr>
          <a:xfrm>
            <a:off x="2124947" y="2826915"/>
            <a:ext cx="4772025" cy="2965450"/>
            <a:chOff x="689" y="-310"/>
            <a:chExt cx="3006" cy="1868"/>
          </a:xfrm>
        </p:grpSpPr>
        <p:cxnSp>
          <p:nvCxnSpPr>
            <p:cNvPr id="508" name="Google Shape;508;p24"/>
            <p:cNvCxnSpPr/>
            <p:nvPr/>
          </p:nvCxnSpPr>
          <p:spPr>
            <a:xfrm flipH="1" rot="10800000">
              <a:off x="689" y="-81"/>
              <a:ext cx="2751" cy="1639"/>
            </a:xfrm>
            <a:prstGeom prst="straightConnector1">
              <a:avLst/>
            </a:prstGeom>
            <a:noFill/>
            <a:ln cap="flat" cmpd="sng" w="50800">
              <a:solidFill>
                <a:srgbClr val="FF0000"/>
              </a:solidFill>
              <a:prstDash val="solid"/>
              <a:round/>
              <a:headEnd len="med" w="med" type="none"/>
              <a:tailEnd len="med" w="med" type="none"/>
            </a:ln>
          </p:spPr>
        </p:cxnSp>
        <p:sp>
          <p:nvSpPr>
            <p:cNvPr id="509" name="Google Shape;509;p24"/>
            <p:cNvSpPr/>
            <p:nvPr/>
          </p:nvSpPr>
          <p:spPr>
            <a:xfrm>
              <a:off x="3483" y="-310"/>
              <a:ext cx="212" cy="23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1" lang="en-US" sz="1800" u="none" cap="none" strike="noStrike">
                  <a:solidFill>
                    <a:srgbClr val="000000"/>
                  </a:solidFill>
                  <a:latin typeface="Arial"/>
                  <a:ea typeface="Arial"/>
                  <a:cs typeface="Arial"/>
                  <a:sym typeface="Arial"/>
                </a:rPr>
                <a:t>S</a:t>
              </a:r>
              <a:endParaRPr/>
            </a:p>
          </p:txBody>
        </p:sp>
      </p:grpSp>
      <p:grpSp>
        <p:nvGrpSpPr>
          <p:cNvPr id="510" name="Google Shape;510;p24"/>
          <p:cNvGrpSpPr/>
          <p:nvPr/>
        </p:nvGrpSpPr>
        <p:grpSpPr>
          <a:xfrm>
            <a:off x="2182096" y="2203028"/>
            <a:ext cx="4133850" cy="3846512"/>
            <a:chOff x="1409" y="1169"/>
            <a:chExt cx="2604" cy="2423"/>
          </a:xfrm>
        </p:grpSpPr>
        <p:cxnSp>
          <p:nvCxnSpPr>
            <p:cNvPr id="511" name="Google Shape;511;p24"/>
            <p:cNvCxnSpPr/>
            <p:nvPr/>
          </p:nvCxnSpPr>
          <p:spPr>
            <a:xfrm>
              <a:off x="1409" y="1169"/>
              <a:ext cx="2319" cy="2319"/>
            </a:xfrm>
            <a:prstGeom prst="straightConnector1">
              <a:avLst/>
            </a:prstGeom>
            <a:noFill/>
            <a:ln cap="flat" cmpd="sng" w="50800">
              <a:solidFill>
                <a:srgbClr val="0033CC"/>
              </a:solidFill>
              <a:prstDash val="solid"/>
              <a:round/>
              <a:headEnd len="med" w="med" type="none"/>
              <a:tailEnd len="med" w="med" type="none"/>
            </a:ln>
          </p:spPr>
        </p:cxnSp>
        <p:sp>
          <p:nvSpPr>
            <p:cNvPr id="512" name="Google Shape;512;p24"/>
            <p:cNvSpPr/>
            <p:nvPr/>
          </p:nvSpPr>
          <p:spPr>
            <a:xfrm>
              <a:off x="3793" y="3361"/>
              <a:ext cx="220" cy="23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1" lang="en-US" sz="1800" u="none" cap="none" strike="noStrike">
                  <a:solidFill>
                    <a:srgbClr val="000000"/>
                  </a:solidFill>
                  <a:latin typeface="Arial"/>
                  <a:ea typeface="Arial"/>
                  <a:cs typeface="Arial"/>
                  <a:sym typeface="Arial"/>
                </a:rPr>
                <a:t>D</a:t>
              </a:r>
              <a:endParaRPr/>
            </a:p>
          </p:txBody>
        </p:sp>
      </p:grpSp>
      <p:cxnSp>
        <p:nvCxnSpPr>
          <p:cNvPr id="513" name="Google Shape;513;p24"/>
          <p:cNvCxnSpPr/>
          <p:nvPr/>
        </p:nvCxnSpPr>
        <p:spPr>
          <a:xfrm>
            <a:off x="2169396" y="4462040"/>
            <a:ext cx="2259012" cy="0"/>
          </a:xfrm>
          <a:prstGeom prst="straightConnector1">
            <a:avLst/>
          </a:prstGeom>
          <a:noFill/>
          <a:ln cap="flat" cmpd="sng" w="25400">
            <a:solidFill>
              <a:schemeClr val="dk1"/>
            </a:solidFill>
            <a:prstDash val="dash"/>
            <a:round/>
            <a:headEnd len="med" w="med" type="none"/>
            <a:tailEnd len="med" w="med" type="none"/>
          </a:ln>
        </p:spPr>
      </p:cxnSp>
      <p:sp>
        <p:nvSpPr>
          <p:cNvPr id="514" name="Google Shape;514;p24"/>
          <p:cNvSpPr/>
          <p:nvPr/>
        </p:nvSpPr>
        <p:spPr>
          <a:xfrm>
            <a:off x="4198221" y="6382916"/>
            <a:ext cx="417512"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Noto Sans Symbols"/>
              <a:buNone/>
            </a:pPr>
            <a:r>
              <a:rPr b="0" i="1" lang="en-US" sz="1600" u="none" cap="none" strike="noStrike">
                <a:solidFill>
                  <a:srgbClr val="000000"/>
                </a:solidFill>
                <a:latin typeface="Arial"/>
                <a:ea typeface="Arial"/>
                <a:cs typeface="Arial"/>
                <a:sym typeface="Arial"/>
              </a:rPr>
              <a:t>Q</a:t>
            </a:r>
            <a:r>
              <a:rPr b="0" baseline="-25000" i="1" lang="en-US" sz="1600" u="none" cap="none" strike="noStrike">
                <a:solidFill>
                  <a:srgbClr val="000000"/>
                </a:solidFill>
                <a:latin typeface="Arial"/>
                <a:ea typeface="Arial"/>
                <a:cs typeface="Arial"/>
                <a:sym typeface="Arial"/>
              </a:rPr>
              <a:t>0</a:t>
            </a:r>
            <a:endParaRPr/>
          </a:p>
        </p:txBody>
      </p:sp>
      <p:grpSp>
        <p:nvGrpSpPr>
          <p:cNvPr id="515" name="Google Shape;515;p24"/>
          <p:cNvGrpSpPr/>
          <p:nvPr/>
        </p:nvGrpSpPr>
        <p:grpSpPr>
          <a:xfrm>
            <a:off x="4323633" y="4368378"/>
            <a:ext cx="152400" cy="1909762"/>
            <a:chOff x="2758" y="2533"/>
            <a:chExt cx="96" cy="1203"/>
          </a:xfrm>
        </p:grpSpPr>
        <p:cxnSp>
          <p:nvCxnSpPr>
            <p:cNvPr id="516" name="Google Shape;516;p24"/>
            <p:cNvCxnSpPr/>
            <p:nvPr/>
          </p:nvCxnSpPr>
          <p:spPr>
            <a:xfrm>
              <a:off x="2784" y="2601"/>
              <a:ext cx="0" cy="1135"/>
            </a:xfrm>
            <a:prstGeom prst="straightConnector1">
              <a:avLst/>
            </a:prstGeom>
            <a:noFill/>
            <a:ln cap="flat" cmpd="sng" w="25400">
              <a:solidFill>
                <a:schemeClr val="dk1"/>
              </a:solidFill>
              <a:prstDash val="dash"/>
              <a:round/>
              <a:headEnd len="med" w="med" type="none"/>
              <a:tailEnd len="med" w="med" type="none"/>
            </a:ln>
          </p:spPr>
        </p:cxnSp>
        <p:sp>
          <p:nvSpPr>
            <p:cNvPr id="517" name="Google Shape;517;p24"/>
            <p:cNvSpPr/>
            <p:nvPr/>
          </p:nvSpPr>
          <p:spPr>
            <a:xfrm>
              <a:off x="2758" y="2533"/>
              <a:ext cx="96" cy="96"/>
            </a:xfrm>
            <a:prstGeom prst="ellipse">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grpSp>
      <p:sp>
        <p:nvSpPr>
          <p:cNvPr id="518" name="Google Shape;518;p24"/>
          <p:cNvSpPr/>
          <p:nvPr/>
        </p:nvSpPr>
        <p:spPr>
          <a:xfrm>
            <a:off x="1850308" y="4271541"/>
            <a:ext cx="310984"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5</a:t>
            </a:r>
            <a:endParaRPr/>
          </a:p>
        </p:txBody>
      </p:sp>
      <p:sp>
        <p:nvSpPr>
          <p:cNvPr id="519" name="Google Shape;519;p24"/>
          <p:cNvSpPr/>
          <p:nvPr/>
        </p:nvSpPr>
        <p:spPr>
          <a:xfrm>
            <a:off x="6965234" y="2736427"/>
            <a:ext cx="2097088" cy="951543"/>
          </a:xfrm>
          <a:prstGeom prst="rect">
            <a:avLst/>
          </a:prstGeom>
          <a:solidFill>
            <a:srgbClr val="CCCCFF"/>
          </a:solidFill>
          <a:ln cap="flat" cmpd="sng" w="12700">
            <a:solidFill>
              <a:schemeClr val="dk1"/>
            </a:solidFill>
            <a:prstDash val="solid"/>
            <a:miter lim="800000"/>
            <a:headEnd len="sm" w="sm" type="none"/>
            <a:tailEnd len="sm" w="sm" type="none"/>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Consumers receives a net gain from buying the product -- consumer surplus</a:t>
            </a:r>
            <a:endParaRPr/>
          </a:p>
        </p:txBody>
      </p:sp>
      <p:grpSp>
        <p:nvGrpSpPr>
          <p:cNvPr id="520" name="Google Shape;520;p24"/>
          <p:cNvGrpSpPr/>
          <p:nvPr/>
        </p:nvGrpSpPr>
        <p:grpSpPr>
          <a:xfrm>
            <a:off x="680321" y="4549358"/>
            <a:ext cx="1651000" cy="582613"/>
            <a:chOff x="463" y="2647"/>
            <a:chExt cx="1040" cy="367"/>
          </a:xfrm>
        </p:grpSpPr>
        <p:sp>
          <p:nvSpPr>
            <p:cNvPr id="521" name="Google Shape;521;p24"/>
            <p:cNvSpPr/>
            <p:nvPr/>
          </p:nvSpPr>
          <p:spPr>
            <a:xfrm>
              <a:off x="463" y="2647"/>
              <a:ext cx="639" cy="3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Arial"/>
                  <a:ea typeface="Arial"/>
                  <a:cs typeface="Arial"/>
                  <a:sym typeface="Arial"/>
                </a:rPr>
                <a:t>Producer</a:t>
              </a:r>
              <a:endParaRPr/>
            </a:p>
            <a:p>
              <a:pPr indent="0" lvl="0" marL="0" marR="0" rtl="0" algn="l">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Arial"/>
                  <a:ea typeface="Arial"/>
                  <a:cs typeface="Arial"/>
                  <a:sym typeface="Arial"/>
                </a:rPr>
                <a:t>Surplus</a:t>
              </a:r>
              <a:endParaRPr/>
            </a:p>
          </p:txBody>
        </p:sp>
        <p:cxnSp>
          <p:nvCxnSpPr>
            <p:cNvPr id="522" name="Google Shape;522;p24"/>
            <p:cNvCxnSpPr/>
            <p:nvPr/>
          </p:nvCxnSpPr>
          <p:spPr>
            <a:xfrm>
              <a:off x="1125" y="2790"/>
              <a:ext cx="378" cy="90"/>
            </a:xfrm>
            <a:prstGeom prst="straightConnector1">
              <a:avLst/>
            </a:prstGeom>
            <a:noFill/>
            <a:ln cap="flat" cmpd="sng" w="38100">
              <a:solidFill>
                <a:schemeClr val="dk1"/>
              </a:solidFill>
              <a:prstDash val="solid"/>
              <a:miter lim="800000"/>
              <a:headEnd len="med" w="med" type="none"/>
              <a:tailEnd len="med" w="med" type="triangle"/>
            </a:ln>
          </p:spPr>
        </p:cxnSp>
      </p:grpSp>
      <p:sp>
        <p:nvSpPr>
          <p:cNvPr id="523" name="Google Shape;523;p2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24" name="Google Shape;524;p24"/>
          <p:cNvPicPr preferRelativeResize="0"/>
          <p:nvPr/>
        </p:nvPicPr>
        <p:blipFill rotWithShape="1">
          <a:blip r:embed="rId3">
            <a:alphaModFix/>
          </a:blip>
          <a:srcRect b="0" l="0" r="0" t="0"/>
          <a:stretch/>
        </p:blipFill>
        <p:spPr>
          <a:xfrm>
            <a:off x="5226767" y="870522"/>
            <a:ext cx="4369986" cy="21849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7. What’s happening on Lazada?</a:t>
            </a:r>
            <a:endParaRPr/>
          </a:p>
        </p:txBody>
      </p:sp>
      <p:sp>
        <p:nvSpPr>
          <p:cNvPr id="530" name="Google Shape;530;p2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31" name="Google Shape;531;p25"/>
          <p:cNvPicPr preferRelativeResize="0"/>
          <p:nvPr/>
        </p:nvPicPr>
        <p:blipFill rotWithShape="1">
          <a:blip r:embed="rId3">
            <a:alphaModFix/>
          </a:blip>
          <a:srcRect b="0" l="0" r="0" t="0"/>
          <a:stretch/>
        </p:blipFill>
        <p:spPr>
          <a:xfrm>
            <a:off x="2083051" y="2224585"/>
            <a:ext cx="7802478" cy="43212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26"/>
          <p:cNvGrpSpPr/>
          <p:nvPr/>
        </p:nvGrpSpPr>
        <p:grpSpPr>
          <a:xfrm>
            <a:off x="1171855" y="1852741"/>
            <a:ext cx="4471988" cy="5186363"/>
            <a:chOff x="0" y="0"/>
            <a:chExt cx="2817" cy="3266"/>
          </a:xfrm>
        </p:grpSpPr>
        <p:sp>
          <p:nvSpPr>
            <p:cNvPr id="537" name="Google Shape;537;p26"/>
            <p:cNvSpPr/>
            <p:nvPr/>
          </p:nvSpPr>
          <p:spPr>
            <a:xfrm>
              <a:off x="2398" y="2816"/>
              <a:ext cx="360"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Q</a:t>
              </a:r>
              <a:endParaRPr/>
            </a:p>
          </p:txBody>
        </p:sp>
        <p:grpSp>
          <p:nvGrpSpPr>
            <p:cNvPr id="538" name="Google Shape;538;p26"/>
            <p:cNvGrpSpPr/>
            <p:nvPr/>
          </p:nvGrpSpPr>
          <p:grpSpPr>
            <a:xfrm>
              <a:off x="0" y="0"/>
              <a:ext cx="2817" cy="3266"/>
              <a:chOff x="0" y="0"/>
              <a:chExt cx="2817" cy="3266"/>
            </a:xfrm>
          </p:grpSpPr>
          <p:cxnSp>
            <p:nvCxnSpPr>
              <p:cNvPr id="539" name="Google Shape;539;p26"/>
              <p:cNvCxnSpPr/>
              <p:nvPr/>
            </p:nvCxnSpPr>
            <p:spPr>
              <a:xfrm rot="10800000">
                <a:off x="285" y="0"/>
                <a:ext cx="0" cy="2833"/>
              </a:xfrm>
              <a:prstGeom prst="straightConnector1">
                <a:avLst/>
              </a:prstGeom>
              <a:noFill/>
              <a:ln cap="flat" cmpd="sng" w="76200">
                <a:solidFill>
                  <a:srgbClr val="063955"/>
                </a:solidFill>
                <a:prstDash val="solid"/>
                <a:round/>
                <a:headEnd len="sm" w="sm" type="none"/>
                <a:tailEnd len="med" w="med" type="triangle"/>
              </a:ln>
            </p:spPr>
          </p:cxnSp>
          <p:cxnSp>
            <p:nvCxnSpPr>
              <p:cNvPr id="540" name="Google Shape;540;p26"/>
              <p:cNvCxnSpPr/>
              <p:nvPr/>
            </p:nvCxnSpPr>
            <p:spPr>
              <a:xfrm>
                <a:off x="270" y="2824"/>
                <a:ext cx="2547" cy="0"/>
              </a:xfrm>
              <a:prstGeom prst="straightConnector1">
                <a:avLst/>
              </a:prstGeom>
              <a:noFill/>
              <a:ln cap="flat" cmpd="sng" w="76200">
                <a:solidFill>
                  <a:srgbClr val="063955"/>
                </a:solidFill>
                <a:prstDash val="solid"/>
                <a:round/>
                <a:headEnd len="sm" w="sm" type="none"/>
                <a:tailEnd len="med" w="med" type="triangle"/>
              </a:ln>
            </p:spPr>
          </p:cxnSp>
          <p:sp>
            <p:nvSpPr>
              <p:cNvPr id="541" name="Google Shape;541;p26"/>
              <p:cNvSpPr/>
              <p:nvPr/>
            </p:nvSpPr>
            <p:spPr>
              <a:xfrm>
                <a:off x="0" y="73"/>
                <a:ext cx="272"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P</a:t>
                </a:r>
                <a:endParaRPr/>
              </a:p>
            </p:txBody>
          </p:sp>
          <p:sp>
            <p:nvSpPr>
              <p:cNvPr id="542" name="Google Shape;542;p26"/>
              <p:cNvSpPr/>
              <p:nvPr/>
            </p:nvSpPr>
            <p:spPr>
              <a:xfrm>
                <a:off x="3" y="2823"/>
                <a:ext cx="264" cy="443"/>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0</a:t>
                </a:r>
                <a:endParaRPr/>
              </a:p>
            </p:txBody>
          </p:sp>
        </p:grpSp>
      </p:grpSp>
      <p:sp>
        <p:nvSpPr>
          <p:cNvPr id="543" name="Google Shape;543;p26"/>
          <p:cNvSpPr/>
          <p:nvPr/>
        </p:nvSpPr>
        <p:spPr>
          <a:xfrm>
            <a:off x="5124731" y="5200270"/>
            <a:ext cx="1184275" cy="70485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9F000F"/>
                </a:solidFill>
                <a:latin typeface="Trebuchet MS"/>
                <a:ea typeface="Trebuchet MS"/>
                <a:cs typeface="Trebuchet MS"/>
                <a:sym typeface="Trebuchet MS"/>
              </a:rPr>
              <a:t>D</a:t>
            </a:r>
            <a:endParaRPr/>
          </a:p>
        </p:txBody>
      </p:sp>
      <p:sp>
        <p:nvSpPr>
          <p:cNvPr id="544" name="Google Shape;544;p26"/>
          <p:cNvSpPr/>
          <p:nvPr/>
        </p:nvSpPr>
        <p:spPr>
          <a:xfrm>
            <a:off x="4978680" y="2234820"/>
            <a:ext cx="419100" cy="60960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307F7F"/>
                </a:solidFill>
                <a:latin typeface="Trebuchet MS"/>
                <a:ea typeface="Trebuchet MS"/>
                <a:cs typeface="Trebuchet MS"/>
                <a:sym typeface="Trebuchet MS"/>
              </a:rPr>
              <a:t>S</a:t>
            </a:r>
            <a:endParaRPr/>
          </a:p>
        </p:txBody>
      </p:sp>
      <p:cxnSp>
        <p:nvCxnSpPr>
          <p:cNvPr id="545" name="Google Shape;545;p26"/>
          <p:cNvCxnSpPr/>
          <p:nvPr/>
        </p:nvCxnSpPr>
        <p:spPr>
          <a:xfrm flipH="1" rot="10800000">
            <a:off x="1662393" y="2844421"/>
            <a:ext cx="3403600" cy="2708275"/>
          </a:xfrm>
          <a:prstGeom prst="straightConnector1">
            <a:avLst/>
          </a:prstGeom>
          <a:noFill/>
          <a:ln cap="flat" cmpd="sng" w="76200">
            <a:solidFill>
              <a:srgbClr val="307F7F"/>
            </a:solidFill>
            <a:prstDash val="solid"/>
            <a:round/>
            <a:headEnd len="sm" w="sm" type="none"/>
            <a:tailEnd len="sm" w="sm" type="none"/>
          </a:ln>
        </p:spPr>
      </p:cxnSp>
      <p:cxnSp>
        <p:nvCxnSpPr>
          <p:cNvPr id="546" name="Google Shape;546;p26"/>
          <p:cNvCxnSpPr/>
          <p:nvPr/>
        </p:nvCxnSpPr>
        <p:spPr>
          <a:xfrm>
            <a:off x="1641756" y="2652333"/>
            <a:ext cx="3482975" cy="2860675"/>
          </a:xfrm>
          <a:prstGeom prst="straightConnector1">
            <a:avLst/>
          </a:prstGeom>
          <a:noFill/>
          <a:ln cap="flat" cmpd="sng" w="76200">
            <a:solidFill>
              <a:srgbClr val="9F000F"/>
            </a:solidFill>
            <a:prstDash val="solid"/>
            <a:round/>
            <a:headEnd len="sm" w="sm" type="none"/>
            <a:tailEnd len="sm" w="sm" type="none"/>
          </a:ln>
        </p:spPr>
      </p:cxnSp>
      <p:sp>
        <p:nvSpPr>
          <p:cNvPr id="547" name="Google Shape;547;p26"/>
          <p:cNvSpPr/>
          <p:nvPr/>
        </p:nvSpPr>
        <p:spPr>
          <a:xfrm>
            <a:off x="1206047" y="4276539"/>
            <a:ext cx="366767"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P*</a:t>
            </a:r>
            <a:endParaRPr/>
          </a:p>
        </p:txBody>
      </p:sp>
      <p:sp>
        <p:nvSpPr>
          <p:cNvPr id="548" name="Google Shape;548;p26"/>
          <p:cNvSpPr/>
          <p:nvPr/>
        </p:nvSpPr>
        <p:spPr>
          <a:xfrm>
            <a:off x="3318156" y="6344857"/>
            <a:ext cx="403637"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Q*</a:t>
            </a:r>
            <a:endParaRPr/>
          </a:p>
        </p:txBody>
      </p:sp>
      <p:sp>
        <p:nvSpPr>
          <p:cNvPr id="549" name="Google Shape;549;p26"/>
          <p:cNvSpPr/>
          <p:nvPr/>
        </p:nvSpPr>
        <p:spPr>
          <a:xfrm>
            <a:off x="1629055" y="4494892"/>
            <a:ext cx="2227263" cy="1849965"/>
          </a:xfrm>
          <a:prstGeom prst="rect">
            <a:avLst/>
          </a:prstGeom>
          <a:noFill/>
          <a:ln cap="flat" cmpd="sng" w="50800">
            <a:solidFill>
              <a:srgbClr val="063955"/>
            </a:solidFill>
            <a:prstDash val="dot"/>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0" name="Google Shape;550;p26"/>
          <p:cNvSpPr txBox="1"/>
          <p:nvPr>
            <p:ph type="title"/>
          </p:nvPr>
        </p:nvSpPr>
        <p:spPr>
          <a:xfrm>
            <a:off x="1171855" y="709741"/>
            <a:ext cx="7583488"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Perfect competition</a:t>
            </a:r>
            <a:br>
              <a:rPr lang="en-US"/>
            </a:br>
            <a:r>
              <a:rPr lang="en-US"/>
              <a:t>Normal </a:t>
            </a:r>
            <a:r>
              <a:rPr i="1" lang="en-US"/>
              <a:t>economic</a:t>
            </a:r>
            <a:r>
              <a:rPr lang="en-US"/>
              <a:t> profits</a:t>
            </a:r>
            <a:endParaRPr/>
          </a:p>
        </p:txBody>
      </p:sp>
      <p:grpSp>
        <p:nvGrpSpPr>
          <p:cNvPr id="551" name="Google Shape;551;p26"/>
          <p:cNvGrpSpPr/>
          <p:nvPr/>
        </p:nvGrpSpPr>
        <p:grpSpPr>
          <a:xfrm>
            <a:off x="5526191" y="1852741"/>
            <a:ext cx="4471988" cy="5170483"/>
            <a:chOff x="0" y="0"/>
            <a:chExt cx="2817" cy="3256"/>
          </a:xfrm>
        </p:grpSpPr>
        <p:sp>
          <p:nvSpPr>
            <p:cNvPr id="552" name="Google Shape;552;p26"/>
            <p:cNvSpPr/>
            <p:nvPr/>
          </p:nvSpPr>
          <p:spPr>
            <a:xfrm>
              <a:off x="2398" y="2816"/>
              <a:ext cx="360"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Q</a:t>
              </a:r>
              <a:endParaRPr/>
            </a:p>
          </p:txBody>
        </p:sp>
        <p:grpSp>
          <p:nvGrpSpPr>
            <p:cNvPr id="553" name="Google Shape;553;p26"/>
            <p:cNvGrpSpPr/>
            <p:nvPr/>
          </p:nvGrpSpPr>
          <p:grpSpPr>
            <a:xfrm>
              <a:off x="0" y="0"/>
              <a:ext cx="2817" cy="2833"/>
              <a:chOff x="0" y="0"/>
              <a:chExt cx="2817" cy="2833"/>
            </a:xfrm>
          </p:grpSpPr>
          <p:cxnSp>
            <p:nvCxnSpPr>
              <p:cNvPr id="554" name="Google Shape;554;p26"/>
              <p:cNvCxnSpPr/>
              <p:nvPr/>
            </p:nvCxnSpPr>
            <p:spPr>
              <a:xfrm rot="10800000">
                <a:off x="285" y="0"/>
                <a:ext cx="0" cy="2833"/>
              </a:xfrm>
              <a:prstGeom prst="straightConnector1">
                <a:avLst/>
              </a:prstGeom>
              <a:noFill/>
              <a:ln cap="flat" cmpd="sng" w="76200">
                <a:solidFill>
                  <a:srgbClr val="063955"/>
                </a:solidFill>
                <a:prstDash val="solid"/>
                <a:round/>
                <a:headEnd len="sm" w="sm" type="none"/>
                <a:tailEnd len="med" w="med" type="triangle"/>
              </a:ln>
            </p:spPr>
          </p:cxnSp>
          <p:cxnSp>
            <p:nvCxnSpPr>
              <p:cNvPr id="555" name="Google Shape;555;p26"/>
              <p:cNvCxnSpPr/>
              <p:nvPr/>
            </p:nvCxnSpPr>
            <p:spPr>
              <a:xfrm>
                <a:off x="270" y="2824"/>
                <a:ext cx="2547" cy="0"/>
              </a:xfrm>
              <a:prstGeom prst="straightConnector1">
                <a:avLst/>
              </a:prstGeom>
              <a:noFill/>
              <a:ln cap="flat" cmpd="sng" w="76200">
                <a:solidFill>
                  <a:srgbClr val="063955"/>
                </a:solidFill>
                <a:prstDash val="solid"/>
                <a:round/>
                <a:headEnd len="sm" w="sm" type="none"/>
                <a:tailEnd len="med" w="med" type="triangle"/>
              </a:ln>
            </p:spPr>
          </p:cxnSp>
          <p:sp>
            <p:nvSpPr>
              <p:cNvPr id="556" name="Google Shape;556;p26"/>
              <p:cNvSpPr/>
              <p:nvPr/>
            </p:nvSpPr>
            <p:spPr>
              <a:xfrm>
                <a:off x="0" y="73"/>
                <a:ext cx="272" cy="44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063955"/>
                    </a:solidFill>
                    <a:latin typeface="Trebuchet MS"/>
                    <a:ea typeface="Trebuchet MS"/>
                    <a:cs typeface="Trebuchet MS"/>
                    <a:sym typeface="Trebuchet MS"/>
                  </a:rPr>
                  <a:t>P</a:t>
                </a:r>
                <a:endParaRPr/>
              </a:p>
            </p:txBody>
          </p:sp>
        </p:grpSp>
      </p:grpSp>
      <p:sp>
        <p:nvSpPr>
          <p:cNvPr id="557" name="Google Shape;557;p26"/>
          <p:cNvSpPr/>
          <p:nvPr/>
        </p:nvSpPr>
        <p:spPr>
          <a:xfrm>
            <a:off x="6989866" y="3422447"/>
            <a:ext cx="2215444" cy="1072444"/>
          </a:xfrm>
          <a:prstGeom prst="arc">
            <a:avLst>
              <a:gd fmla="val 21599999" name="adj1"/>
              <a:gd fmla="val 11011272" name="adj2"/>
            </a:avLst>
          </a:prstGeom>
          <a:noFill/>
          <a:ln cap="flat" cmpd="sng" w="635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8" name="Google Shape;558;p26"/>
          <p:cNvSpPr/>
          <p:nvPr/>
        </p:nvSpPr>
        <p:spPr>
          <a:xfrm>
            <a:off x="6189052" y="1482139"/>
            <a:ext cx="2215444" cy="3913505"/>
          </a:xfrm>
          <a:prstGeom prst="arc">
            <a:avLst>
              <a:gd fmla="val 20580556" name="adj1"/>
              <a:gd fmla="val 5408444" name="adj2"/>
            </a:avLst>
          </a:prstGeom>
          <a:noFill/>
          <a:ln cap="flat" cmpd="sng" w="635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9" name="Google Shape;559;p26"/>
          <p:cNvSpPr/>
          <p:nvPr/>
        </p:nvSpPr>
        <p:spPr>
          <a:xfrm>
            <a:off x="1615649" y="4501213"/>
            <a:ext cx="6630106" cy="1823296"/>
          </a:xfrm>
          <a:prstGeom prst="rect">
            <a:avLst/>
          </a:prstGeom>
          <a:noFill/>
          <a:ln cap="flat" cmpd="sng" w="50800">
            <a:solidFill>
              <a:srgbClr val="063955"/>
            </a:solidFill>
            <a:prstDash val="dot"/>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60" name="Google Shape;560;p26"/>
          <p:cNvSpPr/>
          <p:nvPr/>
        </p:nvSpPr>
        <p:spPr>
          <a:xfrm>
            <a:off x="8073951" y="6312562"/>
            <a:ext cx="252954"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q</a:t>
            </a:r>
            <a:endParaRPr/>
          </a:p>
        </p:txBody>
      </p:sp>
      <p:sp>
        <p:nvSpPr>
          <p:cNvPr id="561" name="Google Shape;561;p26"/>
          <p:cNvSpPr/>
          <p:nvPr/>
        </p:nvSpPr>
        <p:spPr>
          <a:xfrm>
            <a:off x="8245756" y="2698370"/>
            <a:ext cx="483787"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MC</a:t>
            </a:r>
            <a:endParaRPr/>
          </a:p>
        </p:txBody>
      </p:sp>
      <p:sp>
        <p:nvSpPr>
          <p:cNvPr id="562" name="Google Shape;562;p26"/>
          <p:cNvSpPr/>
          <p:nvPr/>
        </p:nvSpPr>
        <p:spPr>
          <a:xfrm>
            <a:off x="8936229" y="3422447"/>
            <a:ext cx="446917" cy="369332"/>
          </a:xfrm>
          <a:prstGeom prst="rect">
            <a:avLst/>
          </a:prstGeom>
          <a:noFill/>
          <a:ln>
            <a:noFill/>
          </a:ln>
        </p:spPr>
        <p:txBody>
          <a:bodyPr anchorCtr="0" anchor="t" bIns="0" lIns="0" spcFirstLastPara="1" rIns="40625" wrap="square" tIns="0">
            <a:spAutoFit/>
          </a:bodyPr>
          <a:lstStyle/>
          <a:p>
            <a:pPr indent="-457200" lvl="0" marL="496888" marR="0" rtl="0" algn="l">
              <a:spcBef>
                <a:spcPts val="0"/>
              </a:spcBef>
              <a:spcAft>
                <a:spcPts val="0"/>
              </a:spcAft>
              <a:buNone/>
            </a:pPr>
            <a:r>
              <a:rPr lang="en-US" sz="2400">
                <a:solidFill>
                  <a:srgbClr val="9F000F"/>
                </a:solidFill>
                <a:latin typeface="Trebuchet MS"/>
                <a:ea typeface="Trebuchet MS"/>
                <a:cs typeface="Trebuchet MS"/>
                <a:sym typeface="Trebuchet MS"/>
              </a:rPr>
              <a:t>AC</a:t>
            </a:r>
            <a:endParaRPr/>
          </a:p>
        </p:txBody>
      </p:sp>
      <p:cxnSp>
        <p:nvCxnSpPr>
          <p:cNvPr id="563" name="Google Shape;563;p26"/>
          <p:cNvCxnSpPr/>
          <p:nvPr/>
        </p:nvCxnSpPr>
        <p:spPr>
          <a:xfrm flipH="1" rot="10800000">
            <a:off x="1662393" y="3739048"/>
            <a:ext cx="3735388" cy="1813647"/>
          </a:xfrm>
          <a:prstGeom prst="straightConnector1">
            <a:avLst/>
          </a:prstGeom>
          <a:noFill/>
          <a:ln cap="flat" cmpd="sng" w="76200">
            <a:solidFill>
              <a:srgbClr val="307F7F"/>
            </a:solidFill>
            <a:prstDash val="solid"/>
            <a:round/>
            <a:headEnd len="sm" w="sm" type="none"/>
            <a:tailEnd len="sm" w="sm" type="none"/>
          </a:ln>
        </p:spPr>
      </p:cxnSp>
      <p:cxnSp>
        <p:nvCxnSpPr>
          <p:cNvPr id="564" name="Google Shape;564;p26"/>
          <p:cNvCxnSpPr/>
          <p:nvPr/>
        </p:nvCxnSpPr>
        <p:spPr>
          <a:xfrm>
            <a:off x="3730200" y="4084257"/>
            <a:ext cx="437445" cy="0"/>
          </a:xfrm>
          <a:prstGeom prst="straightConnector1">
            <a:avLst/>
          </a:prstGeom>
          <a:noFill/>
          <a:ln cap="flat" cmpd="sng" w="12700">
            <a:solidFill>
              <a:schemeClr val="accent1"/>
            </a:solidFill>
            <a:prstDash val="solid"/>
            <a:round/>
            <a:headEnd len="sm" w="sm" type="none"/>
            <a:tailEnd len="med" w="med" type="stealth"/>
          </a:ln>
        </p:spPr>
      </p:cxnSp>
      <p:sp>
        <p:nvSpPr>
          <p:cNvPr id="565" name="Google Shape;565;p26"/>
          <p:cNvSpPr/>
          <p:nvPr/>
        </p:nvSpPr>
        <p:spPr>
          <a:xfrm>
            <a:off x="5188230" y="3238625"/>
            <a:ext cx="612561" cy="609600"/>
          </a:xfrm>
          <a:prstGeom prst="rect">
            <a:avLst/>
          </a:prstGeom>
          <a:noFill/>
          <a:ln>
            <a:noFill/>
          </a:ln>
        </p:spPr>
        <p:txBody>
          <a:bodyPr anchorCtr="0" anchor="t" bIns="0" lIns="0" spcFirstLastPara="1" rIns="40625" wrap="square" tIns="0">
            <a:noAutofit/>
          </a:bodyPr>
          <a:lstStyle/>
          <a:p>
            <a:pPr indent="-457200" lvl="0" marL="496888" marR="0" rtl="0" algn="l">
              <a:spcBef>
                <a:spcPts val="0"/>
              </a:spcBef>
              <a:spcAft>
                <a:spcPts val="0"/>
              </a:spcAft>
              <a:buNone/>
            </a:pPr>
            <a:r>
              <a:rPr lang="en-US" sz="3200">
                <a:solidFill>
                  <a:srgbClr val="307F7F"/>
                </a:solidFill>
                <a:latin typeface="Trebuchet MS"/>
                <a:ea typeface="Trebuchet MS"/>
                <a:cs typeface="Trebuchet MS"/>
                <a:sym typeface="Trebuchet MS"/>
              </a:rPr>
              <a:t>S’</a:t>
            </a:r>
            <a:endParaRPr/>
          </a:p>
        </p:txBody>
      </p:sp>
      <p:sp>
        <p:nvSpPr>
          <p:cNvPr id="566" name="Google Shape;566;p2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67" name="Google Shape;567;p26"/>
          <p:cNvPicPr preferRelativeResize="0"/>
          <p:nvPr/>
        </p:nvPicPr>
        <p:blipFill rotWithShape="1">
          <a:blip r:embed="rId3">
            <a:alphaModFix/>
          </a:blip>
          <a:srcRect b="0" l="0" r="0" t="0"/>
          <a:stretch/>
        </p:blipFill>
        <p:spPr>
          <a:xfrm>
            <a:off x="6197722" y="1030738"/>
            <a:ext cx="4369986" cy="21849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2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8. Singapore Power!</a:t>
            </a:r>
            <a:endParaRPr/>
          </a:p>
        </p:txBody>
      </p:sp>
      <p:sp>
        <p:nvSpPr>
          <p:cNvPr id="573" name="Google Shape;573;p2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74" name="Google Shape;574;p27">
            <a:hlinkClick r:id="rId3"/>
          </p:cNvPr>
          <p:cNvPicPr preferRelativeResize="0"/>
          <p:nvPr/>
        </p:nvPicPr>
        <p:blipFill rotWithShape="1">
          <a:blip r:embed="rId4">
            <a:alphaModFix/>
          </a:blip>
          <a:srcRect b="0" l="0" r="0" t="0"/>
          <a:stretch/>
        </p:blipFill>
        <p:spPr>
          <a:xfrm>
            <a:off x="4955089" y="3125337"/>
            <a:ext cx="6583429" cy="3209783"/>
          </a:xfrm>
          <a:prstGeom prst="rect">
            <a:avLst/>
          </a:prstGeom>
          <a:noFill/>
          <a:ln>
            <a:noFill/>
          </a:ln>
        </p:spPr>
      </p:pic>
      <p:pic>
        <p:nvPicPr>
          <p:cNvPr id="575" name="Google Shape;575;p27">
            <a:hlinkClick r:id="rId5"/>
          </p:cNvPr>
          <p:cNvPicPr preferRelativeResize="0"/>
          <p:nvPr/>
        </p:nvPicPr>
        <p:blipFill rotWithShape="1">
          <a:blip r:embed="rId6">
            <a:alphaModFix/>
          </a:blip>
          <a:srcRect b="0" l="0" r="0" t="0"/>
          <a:stretch/>
        </p:blipFill>
        <p:spPr>
          <a:xfrm>
            <a:off x="453716" y="2087349"/>
            <a:ext cx="5642284" cy="2683301"/>
          </a:xfrm>
          <a:prstGeom prst="rect">
            <a:avLst/>
          </a:prstGeom>
          <a:noFill/>
          <a:ln>
            <a:noFill/>
          </a:ln>
        </p:spPr>
      </p:pic>
      <p:sp>
        <p:nvSpPr>
          <p:cNvPr id="576" name="Google Shape;576;p27"/>
          <p:cNvSpPr/>
          <p:nvPr/>
        </p:nvSpPr>
        <p:spPr>
          <a:xfrm>
            <a:off x="3274858" y="5023833"/>
            <a:ext cx="1153291" cy="841523"/>
          </a:xfrm>
          <a:prstGeom prst="wedgeEllipseCallout">
            <a:avLst>
              <a:gd fmla="val 56082" name="adj1"/>
              <a:gd fmla="val -50043" name="adj2"/>
            </a:avLst>
          </a:prstGeom>
          <a:gradFill>
            <a:gsLst>
              <a:gs pos="0">
                <a:srgbClr val="E3E3E3"/>
              </a:gs>
              <a:gs pos="50000">
                <a:schemeClr val="accent1"/>
              </a:gs>
              <a:gs pos="100000">
                <a:srgbClr val="C3C3C3"/>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Click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8"/>
          <p:cNvSpPr/>
          <p:nvPr/>
        </p:nvSpPr>
        <p:spPr>
          <a:xfrm>
            <a:off x="4572000" y="2347415"/>
            <a:ext cx="5523931" cy="4510585"/>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t/>
            </a:r>
            <a:endParaRPr sz="1800">
              <a:solidFill>
                <a:srgbClr val="063955"/>
              </a:solidFill>
              <a:latin typeface="Trebuchet MS"/>
              <a:ea typeface="Trebuchet MS"/>
              <a:cs typeface="Trebuchet MS"/>
              <a:sym typeface="Trebuchet MS"/>
            </a:endParaRPr>
          </a:p>
          <a:p>
            <a:pPr indent="0" lvl="0" marL="0" marR="0" rtl="0" algn="just">
              <a:spcBef>
                <a:spcPts val="0"/>
              </a:spcBef>
              <a:spcAft>
                <a:spcPts val="0"/>
              </a:spcAft>
              <a:buNone/>
            </a:pPr>
            <a:r>
              <a:rPr lang="en-US" sz="1800">
                <a:solidFill>
                  <a:srgbClr val="063955"/>
                </a:solidFill>
                <a:latin typeface="Trebuchet MS"/>
                <a:ea typeface="Trebuchet MS"/>
                <a:cs typeface="Trebuchet MS"/>
                <a:sym typeface="Trebuchet MS"/>
              </a:rPr>
              <a:t>The James Dean movie </a:t>
            </a:r>
            <a:r>
              <a:rPr i="1" lang="en-US" sz="1800">
                <a:solidFill>
                  <a:srgbClr val="063955"/>
                </a:solidFill>
                <a:latin typeface="Trebuchet MS"/>
                <a:ea typeface="Trebuchet MS"/>
                <a:cs typeface="Trebuchet MS"/>
                <a:sym typeface="Trebuchet MS"/>
              </a:rPr>
              <a:t>Rebel without a Cause</a:t>
            </a:r>
            <a:r>
              <a:rPr lang="en-US" sz="1800">
                <a:solidFill>
                  <a:srgbClr val="063955"/>
                </a:solidFill>
                <a:latin typeface="Trebuchet MS"/>
                <a:ea typeface="Trebuchet MS"/>
                <a:cs typeface="Trebuchet MS"/>
                <a:sym typeface="Trebuchet MS"/>
              </a:rPr>
              <a:t> popularized a juvenile dare game called </a:t>
            </a:r>
            <a:r>
              <a:rPr lang="en-US" sz="1800">
                <a:solidFill>
                  <a:srgbClr val="063955"/>
                </a:solidFill>
                <a:latin typeface="Arial"/>
                <a:ea typeface="Arial"/>
                <a:cs typeface="Arial"/>
                <a:sym typeface="Arial"/>
              </a:rPr>
              <a:t>‘</a:t>
            </a:r>
            <a:r>
              <a:rPr lang="en-US" sz="1800">
                <a:solidFill>
                  <a:srgbClr val="063955"/>
                </a:solidFill>
                <a:latin typeface="Trebuchet MS"/>
                <a:ea typeface="Trebuchet MS"/>
                <a:cs typeface="Trebuchet MS"/>
                <a:sym typeface="Trebuchet MS"/>
              </a:rPr>
              <a:t>chicken</a:t>
            </a:r>
            <a:r>
              <a:rPr lang="en-US" sz="1800">
                <a:solidFill>
                  <a:srgbClr val="063955"/>
                </a:solidFill>
                <a:latin typeface="Arial"/>
                <a:ea typeface="Arial"/>
                <a:cs typeface="Arial"/>
                <a:sym typeface="Arial"/>
              </a:rPr>
              <a:t>’</a:t>
            </a:r>
            <a:r>
              <a:rPr lang="en-US" sz="1800">
                <a:solidFill>
                  <a:srgbClr val="063955"/>
                </a:solidFill>
                <a:latin typeface="Trebuchet MS"/>
                <a:ea typeface="Trebuchet MS"/>
                <a:cs typeface="Trebuchet MS"/>
                <a:sym typeface="Trebuchet MS"/>
              </a:rPr>
              <a:t>. One version of this dare involves two contenders who resolve a dispute by driving their cars towards each other at high speed on a long, straight stretch of a road. The dispute is resolved when one contender swerves in order to avoid the oncoming opponent and is consequently branded the </a:t>
            </a:r>
            <a:r>
              <a:rPr lang="en-US" sz="1800">
                <a:solidFill>
                  <a:srgbClr val="063955"/>
                </a:solidFill>
                <a:latin typeface="Arial"/>
                <a:ea typeface="Arial"/>
                <a:cs typeface="Arial"/>
                <a:sym typeface="Arial"/>
              </a:rPr>
              <a:t>‘</a:t>
            </a:r>
            <a:r>
              <a:rPr lang="en-US" sz="1800">
                <a:solidFill>
                  <a:srgbClr val="063955"/>
                </a:solidFill>
                <a:latin typeface="Trebuchet MS"/>
                <a:ea typeface="Trebuchet MS"/>
                <a:cs typeface="Trebuchet MS"/>
                <a:sym typeface="Trebuchet MS"/>
              </a:rPr>
              <a:t>chicken</a:t>
            </a:r>
            <a:r>
              <a:rPr lang="en-US" sz="1800">
                <a:solidFill>
                  <a:srgbClr val="063955"/>
                </a:solidFill>
                <a:latin typeface="Arial"/>
                <a:ea typeface="Arial"/>
                <a:cs typeface="Arial"/>
                <a:sym typeface="Arial"/>
              </a:rPr>
              <a:t>’</a:t>
            </a:r>
            <a:r>
              <a:rPr lang="en-US" sz="1800">
                <a:solidFill>
                  <a:srgbClr val="063955"/>
                </a:solidFill>
                <a:latin typeface="Trebuchet MS"/>
                <a:ea typeface="Trebuchet MS"/>
                <a:cs typeface="Trebuchet MS"/>
                <a:sym typeface="Trebuchet MS"/>
              </a:rPr>
              <a:t>. The driver who refuses to relent wins the dare. If both drivers swerve, the game ends in a draw. How can we represent the situation as a game and analyze it?</a:t>
            </a:r>
            <a:endParaRPr/>
          </a:p>
          <a:p>
            <a:pPr indent="0" lvl="0" marL="0" marR="0" rtl="0" algn="just">
              <a:spcBef>
                <a:spcPts val="0"/>
              </a:spcBef>
              <a:spcAft>
                <a:spcPts val="0"/>
              </a:spcAft>
              <a:buNone/>
            </a:pPr>
            <a:r>
              <a:t/>
            </a:r>
            <a:endParaRPr sz="1800">
              <a:solidFill>
                <a:srgbClr val="063955"/>
              </a:solidFill>
              <a:latin typeface="Trebuchet MS"/>
              <a:ea typeface="Trebuchet MS"/>
              <a:cs typeface="Trebuchet MS"/>
              <a:sym typeface="Trebuchet MS"/>
            </a:endParaRPr>
          </a:p>
        </p:txBody>
      </p:sp>
      <p:pic>
        <p:nvPicPr>
          <p:cNvPr id="582" name="Google Shape;582;p28">
            <a:hlinkClick r:id="rId3"/>
          </p:cNvPr>
          <p:cNvPicPr preferRelativeResize="0"/>
          <p:nvPr/>
        </p:nvPicPr>
        <p:blipFill rotWithShape="1">
          <a:blip r:embed="rId4">
            <a:alphaModFix/>
          </a:blip>
          <a:srcRect b="0" l="0" r="0" t="0"/>
          <a:stretch/>
        </p:blipFill>
        <p:spPr>
          <a:xfrm>
            <a:off x="680321" y="2599660"/>
            <a:ext cx="3519536" cy="3050513"/>
          </a:xfrm>
          <a:prstGeom prst="rect">
            <a:avLst/>
          </a:prstGeom>
          <a:noFill/>
          <a:ln cap="flat" cmpd="sng" w="12700">
            <a:solidFill>
              <a:srgbClr val="FFFFFF">
                <a:alpha val="0"/>
              </a:srgbClr>
            </a:solidFill>
            <a:prstDash val="solid"/>
            <a:miter lim="800000"/>
            <a:headEnd len="sm" w="sm" type="none"/>
            <a:tailEnd len="sm" w="sm" type="none"/>
          </a:ln>
          <a:effectLst>
            <a:outerShdw blurRad="127000" rotWithShape="0" algn="ctr" dir="2700000" dist="76199">
              <a:schemeClr val="lt2">
                <a:alpha val="74901"/>
              </a:schemeClr>
            </a:outerShdw>
          </a:effectLst>
        </p:spPr>
      </p:pic>
      <p:sp>
        <p:nvSpPr>
          <p:cNvPr id="583" name="Google Shape;583;p2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9. Playing games</a:t>
            </a:r>
            <a:endParaRPr/>
          </a:p>
        </p:txBody>
      </p:sp>
      <p:sp>
        <p:nvSpPr>
          <p:cNvPr id="584" name="Google Shape;584;p2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85" name="Google Shape;585;p28"/>
          <p:cNvSpPr/>
          <p:nvPr/>
        </p:nvSpPr>
        <p:spPr>
          <a:xfrm>
            <a:off x="1286798" y="4602707"/>
            <a:ext cx="1153291" cy="841523"/>
          </a:xfrm>
          <a:prstGeom prst="wedgeEllipseCallout">
            <a:avLst>
              <a:gd fmla="val 56082" name="adj1"/>
              <a:gd fmla="val -50043" name="adj2"/>
            </a:avLst>
          </a:prstGeom>
          <a:gradFill>
            <a:gsLst>
              <a:gs pos="0">
                <a:srgbClr val="E3E3E3"/>
              </a:gs>
              <a:gs pos="50000">
                <a:schemeClr val="accent1"/>
              </a:gs>
              <a:gs pos="100000">
                <a:srgbClr val="C3C3C3"/>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Click it!</a:t>
            </a:r>
            <a:endParaRPr/>
          </a:p>
        </p:txBody>
      </p:sp>
      <p:sp>
        <p:nvSpPr>
          <p:cNvPr id="586" name="Google Shape;586;p28"/>
          <p:cNvSpPr txBox="1"/>
          <p:nvPr/>
        </p:nvSpPr>
        <p:spPr>
          <a:xfrm>
            <a:off x="680321" y="5959736"/>
            <a:ext cx="94156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FFFF00"/>
                </a:highlight>
                <a:latin typeface="Trebuchet MS"/>
                <a:ea typeface="Trebuchet MS"/>
                <a:cs typeface="Trebuchet MS"/>
                <a:sym typeface="Trebuchet MS"/>
              </a:rPr>
              <a:t>@u: name a footballer and get $1 for every other person who names the same footballer.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10. Playing smart</a:t>
            </a:r>
            <a:endParaRPr/>
          </a:p>
        </p:txBody>
      </p:sp>
      <p:sp>
        <p:nvSpPr>
          <p:cNvPr id="592" name="Google Shape;592;p29"/>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u="sng"/>
              <a:t>Time</a:t>
            </a:r>
            <a:r>
              <a:rPr lang="en-US"/>
              <a:t> is an important dimension in strategic interactions</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Family, colleagues and companies might </a:t>
            </a:r>
            <a:r>
              <a:rPr b="1" lang="en-US" u="sng"/>
              <a:t>repeat</a:t>
            </a:r>
            <a:r>
              <a:rPr lang="en-US"/>
              <a:t> their interactions</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Should we expect more cooperation or better coordination?</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How do we model such interactions, predict behaviors, and analyze the conditions under we expect people to cooperate?</a:t>
            </a:r>
            <a:endParaRPr/>
          </a:p>
        </p:txBody>
      </p:sp>
      <p:sp>
        <p:nvSpPr>
          <p:cNvPr id="593" name="Google Shape;593;p2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Learning objectives and outcomes</a:t>
            </a:r>
            <a:endParaRPr/>
          </a:p>
        </p:txBody>
      </p:sp>
      <p:sp>
        <p:nvSpPr>
          <p:cNvPr id="224" name="Google Shape;224;p3"/>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a:t>Use suitable microeconomic concepts and theories, aided by behavioral insights, to </a:t>
            </a:r>
            <a:r>
              <a:rPr b="1" lang="en-US"/>
              <a:t>comprehend</a:t>
            </a:r>
            <a:r>
              <a:rPr lang="en-US"/>
              <a:t> and </a:t>
            </a:r>
            <a:r>
              <a:rPr b="1" lang="en-US"/>
              <a:t>describe</a:t>
            </a:r>
            <a:r>
              <a:rPr lang="en-US"/>
              <a:t> economic problems in our everyday lives.</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b="1" lang="en-US"/>
              <a:t>Apply</a:t>
            </a:r>
            <a:r>
              <a:rPr lang="en-US"/>
              <a:t> fundamental microeconomic models to </a:t>
            </a:r>
            <a:r>
              <a:rPr b="1" lang="en-US"/>
              <a:t>analyzing</a:t>
            </a:r>
            <a:r>
              <a:rPr lang="en-US"/>
              <a:t> decision making by households, firms, and government, as well as its impact on the market. </a:t>
            </a:r>
            <a:endParaRPr/>
          </a:p>
          <a:p>
            <a:pPr indent="-76200" lvl="0" marL="22860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b="1" lang="en-US"/>
              <a:t>Communicate</a:t>
            </a:r>
            <a:r>
              <a:rPr lang="en-US"/>
              <a:t> economic reasoning, in speech and writing, across the various levels of </a:t>
            </a:r>
            <a:r>
              <a:rPr b="1" lang="en-US"/>
              <a:t>decision making</a:t>
            </a:r>
            <a:r>
              <a:rPr lang="en-US"/>
              <a:t>.</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p:txBody>
      </p:sp>
      <p:sp>
        <p:nvSpPr>
          <p:cNvPr id="225" name="Google Shape;225;p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0"/>
          <p:cNvSpPr txBox="1"/>
          <p:nvPr>
            <p:ph type="title"/>
          </p:nvPr>
        </p:nvSpPr>
        <p:spPr>
          <a:xfrm>
            <a:off x="867104" y="870958"/>
            <a:ext cx="8229600" cy="7353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11. JustGive then Stomp!</a:t>
            </a:r>
            <a:endParaRPr/>
          </a:p>
        </p:txBody>
      </p:sp>
      <p:sp>
        <p:nvSpPr>
          <p:cNvPr id="599" name="Google Shape;599;p30"/>
          <p:cNvSpPr txBox="1"/>
          <p:nvPr>
            <p:ph idx="1" type="body"/>
          </p:nvPr>
        </p:nvSpPr>
        <p:spPr>
          <a:xfrm>
            <a:off x="541283" y="2289731"/>
            <a:ext cx="6248400" cy="685800"/>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400"/>
              <a:buFont typeface="Noto Sans Symbols"/>
              <a:buNone/>
            </a:pPr>
            <a:r>
              <a:rPr lang="en-US"/>
              <a:t>The old </a:t>
            </a:r>
            <a:r>
              <a:rPr i="1" lang="en-US"/>
              <a:t>homo oeconomicus</a:t>
            </a:r>
            <a:r>
              <a:rPr lang="en-US"/>
              <a:t> is as rational as R2D2…</a:t>
            </a:r>
            <a:endParaRPr/>
          </a:p>
        </p:txBody>
      </p:sp>
      <p:sp>
        <p:nvSpPr>
          <p:cNvPr id="600" name="Google Shape;600;p30"/>
          <p:cNvSpPr/>
          <p:nvPr/>
        </p:nvSpPr>
        <p:spPr>
          <a:xfrm>
            <a:off x="3776157" y="4777995"/>
            <a:ext cx="4191000"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400">
                <a:solidFill>
                  <a:schemeClr val="dk1"/>
                </a:solidFill>
                <a:latin typeface="Trebuchet MS"/>
                <a:ea typeface="Trebuchet MS"/>
                <a:cs typeface="Trebuchet MS"/>
                <a:sym typeface="Trebuchet MS"/>
              </a:rPr>
              <a:t>…and as selfish as Scrooge.</a:t>
            </a:r>
            <a:endParaRPr/>
          </a:p>
        </p:txBody>
      </p:sp>
      <p:sp>
        <p:nvSpPr>
          <p:cNvPr id="601" name="Google Shape;601;p30"/>
          <p:cNvSpPr/>
          <p:nvPr/>
        </p:nvSpPr>
        <p:spPr>
          <a:xfrm>
            <a:off x="2921794" y="3463227"/>
            <a:ext cx="4724400" cy="60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400">
                <a:solidFill>
                  <a:schemeClr val="dk1"/>
                </a:solidFill>
                <a:latin typeface="Trebuchet MS"/>
                <a:ea typeface="Trebuchet MS"/>
                <a:cs typeface="Trebuchet MS"/>
                <a:sym typeface="Trebuchet MS"/>
              </a:rPr>
              <a:t>…more calculative than Shylock,</a:t>
            </a:r>
            <a:endParaRPr/>
          </a:p>
        </p:txBody>
      </p:sp>
      <p:pic>
        <p:nvPicPr>
          <p:cNvPr descr="r2d2" id="602" name="Google Shape;602;p30"/>
          <p:cNvPicPr preferRelativeResize="0"/>
          <p:nvPr/>
        </p:nvPicPr>
        <p:blipFill rotWithShape="1">
          <a:blip r:embed="rId3">
            <a:alphaModFix/>
          </a:blip>
          <a:srcRect b="0" l="0" r="0" t="0"/>
          <a:stretch/>
        </p:blipFill>
        <p:spPr>
          <a:xfrm>
            <a:off x="7835898" y="2023258"/>
            <a:ext cx="2163763" cy="2667000"/>
          </a:xfrm>
          <a:prstGeom prst="rect">
            <a:avLst/>
          </a:prstGeom>
          <a:noFill/>
          <a:ln>
            <a:noFill/>
          </a:ln>
        </p:spPr>
      </p:pic>
      <p:pic>
        <p:nvPicPr>
          <p:cNvPr descr="scrooge" id="603" name="Google Shape;603;p30"/>
          <p:cNvPicPr preferRelativeResize="0"/>
          <p:nvPr/>
        </p:nvPicPr>
        <p:blipFill rotWithShape="1">
          <a:blip r:embed="rId4">
            <a:alphaModFix/>
          </a:blip>
          <a:srcRect b="0" l="0" r="0" t="0"/>
          <a:stretch/>
        </p:blipFill>
        <p:spPr>
          <a:xfrm>
            <a:off x="9954469" y="4206495"/>
            <a:ext cx="2182813" cy="2514600"/>
          </a:xfrm>
          <a:prstGeom prst="rect">
            <a:avLst/>
          </a:prstGeom>
          <a:noFill/>
          <a:ln>
            <a:noFill/>
          </a:ln>
        </p:spPr>
      </p:pic>
      <p:pic>
        <p:nvPicPr>
          <p:cNvPr descr="shylock" id="604" name="Google Shape;604;p30"/>
          <p:cNvPicPr preferRelativeResize="0"/>
          <p:nvPr/>
        </p:nvPicPr>
        <p:blipFill rotWithShape="1">
          <a:blip r:embed="rId5">
            <a:alphaModFix/>
          </a:blip>
          <a:srcRect b="0" l="0" r="0" t="0"/>
          <a:stretch/>
        </p:blipFill>
        <p:spPr>
          <a:xfrm>
            <a:off x="541283" y="3189500"/>
            <a:ext cx="2132013" cy="2590800"/>
          </a:xfrm>
          <a:prstGeom prst="rect">
            <a:avLst/>
          </a:prstGeom>
          <a:noFill/>
          <a:ln>
            <a:noFill/>
          </a:ln>
        </p:spPr>
      </p:pic>
      <p:sp>
        <p:nvSpPr>
          <p:cNvPr id="605" name="Google Shape;605;p30"/>
          <p:cNvSpPr txBox="1"/>
          <p:nvPr/>
        </p:nvSpPr>
        <p:spPr>
          <a:xfrm>
            <a:off x="1828800" y="5880705"/>
            <a:ext cx="8382000" cy="774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80000"/>
              </a:lnSpc>
              <a:spcBef>
                <a:spcPts val="0"/>
              </a:spcBef>
              <a:spcAft>
                <a:spcPts val="0"/>
              </a:spcAft>
              <a:buClr>
                <a:schemeClr val="accent1"/>
              </a:buClr>
              <a:buSzPts val="2800"/>
              <a:buFont typeface="Noto Sans Symbols"/>
              <a:buNone/>
            </a:pPr>
            <a:r>
              <a:rPr i="1" lang="en-US" sz="2800">
                <a:solidFill>
                  <a:schemeClr val="dk1"/>
                </a:solidFill>
                <a:latin typeface="Arial"/>
                <a:ea typeface="Arial"/>
                <a:cs typeface="Arial"/>
                <a:sym typeface="Arial"/>
              </a:rPr>
              <a:t>Behavioral economics scrutinizes these assumptions and the effects of relaxing them.</a:t>
            </a:r>
            <a:endParaRPr/>
          </a:p>
        </p:txBody>
      </p:sp>
      <p:sp>
        <p:nvSpPr>
          <p:cNvPr id="606" name="Google Shape;606;p3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anim calcmode="lin" valueType="num">
                                      <p:cBhvr additive="base">
                                        <p:cTn dur="500"/>
                                        <p:tgtEl>
                                          <p:spTgt spid="59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500"/>
                                        <p:tgtEl>
                                          <p:spTgt spid="60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Assessment</a:t>
            </a:r>
            <a:endParaRPr/>
          </a:p>
        </p:txBody>
      </p:sp>
      <p:sp>
        <p:nvSpPr>
          <p:cNvPr id="612" name="Google Shape;612;p31"/>
          <p:cNvSpPr txBox="1"/>
          <p:nvPr>
            <p:ph idx="1" type="body"/>
          </p:nvPr>
        </p:nvSpPr>
        <p:spPr>
          <a:xfrm>
            <a:off x="680321" y="2336872"/>
            <a:ext cx="9144163" cy="4405121"/>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Participation (10%)</a:t>
            </a:r>
            <a:endParaRPr/>
          </a:p>
          <a:p>
            <a:pPr indent="-228600" lvl="1" marL="685800" rtl="0" algn="l">
              <a:lnSpc>
                <a:spcPct val="90000"/>
              </a:lnSpc>
              <a:spcBef>
                <a:spcPts val="500"/>
              </a:spcBef>
              <a:spcAft>
                <a:spcPts val="0"/>
              </a:spcAft>
              <a:buClr>
                <a:schemeClr val="dk1"/>
              </a:buClr>
              <a:buSzPct val="100000"/>
              <a:buChar char="•"/>
            </a:pPr>
            <a:r>
              <a:rPr b="1" lang="en-US" u="sng"/>
              <a:t>Active</a:t>
            </a:r>
            <a:r>
              <a:rPr lang="en-US"/>
              <a:t> attendance</a:t>
            </a:r>
            <a:endParaRPr/>
          </a:p>
          <a:p>
            <a:pPr indent="-228600" lvl="1" marL="685800" rtl="0" algn="l">
              <a:lnSpc>
                <a:spcPct val="90000"/>
              </a:lnSpc>
              <a:spcBef>
                <a:spcPts val="500"/>
              </a:spcBef>
              <a:spcAft>
                <a:spcPts val="0"/>
              </a:spcAft>
              <a:buClr>
                <a:schemeClr val="dk1"/>
              </a:buClr>
              <a:buSzPct val="100000"/>
              <a:buChar char="•"/>
            </a:pPr>
            <a:r>
              <a:rPr lang="en-US"/>
              <a:t>Present tutorial answers on projector or board</a:t>
            </a:r>
            <a:endParaRPr/>
          </a:p>
          <a:p>
            <a:pPr indent="-120650" lvl="1" marL="6858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Quiz (10%) – bring your laptops!</a:t>
            </a:r>
            <a:endParaRPr/>
          </a:p>
          <a:p>
            <a:pPr indent="-228600" lvl="1" marL="685800" rtl="0" algn="l">
              <a:lnSpc>
                <a:spcPct val="90000"/>
              </a:lnSpc>
              <a:spcBef>
                <a:spcPts val="500"/>
              </a:spcBef>
              <a:spcAft>
                <a:spcPts val="0"/>
              </a:spcAft>
              <a:buClr>
                <a:schemeClr val="dk1"/>
              </a:buClr>
              <a:buSzPct val="100000"/>
              <a:buChar char="•"/>
            </a:pPr>
            <a:r>
              <a:rPr lang="en-US"/>
              <a:t>Week 5, 30min</a:t>
            </a:r>
            <a:endParaRPr/>
          </a:p>
          <a:p>
            <a:pPr indent="-228600" lvl="1" marL="685800" rtl="0" algn="l">
              <a:lnSpc>
                <a:spcPct val="90000"/>
              </a:lnSpc>
              <a:spcBef>
                <a:spcPts val="500"/>
              </a:spcBef>
              <a:spcAft>
                <a:spcPts val="0"/>
              </a:spcAft>
              <a:buClr>
                <a:schemeClr val="dk1"/>
              </a:buClr>
              <a:buSzPct val="100000"/>
              <a:buChar char="•"/>
            </a:pPr>
            <a:r>
              <a:rPr lang="en-US"/>
              <a:t>Multiple choice questions – covers material from weeks 1-3 (consumption)</a:t>
            </a:r>
            <a:endParaRPr/>
          </a:p>
          <a:p>
            <a:pPr indent="0" lvl="1" marL="4572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Midsemester test (30%) – bring foolscap paper, pen, calculator</a:t>
            </a:r>
            <a:endParaRPr/>
          </a:p>
          <a:p>
            <a:pPr indent="-228600" lvl="1" marL="685800" rtl="0" algn="l">
              <a:lnSpc>
                <a:spcPct val="90000"/>
              </a:lnSpc>
              <a:spcBef>
                <a:spcPts val="500"/>
              </a:spcBef>
              <a:spcAft>
                <a:spcPts val="0"/>
              </a:spcAft>
              <a:buClr>
                <a:schemeClr val="dk1"/>
              </a:buClr>
              <a:buSzPct val="100000"/>
              <a:buChar char="•"/>
            </a:pPr>
            <a:r>
              <a:rPr lang="en-US"/>
              <a:t>Week 7, 60min</a:t>
            </a:r>
            <a:endParaRPr/>
          </a:p>
          <a:p>
            <a:pPr indent="-228600" lvl="1" marL="685800" rtl="0" algn="l">
              <a:lnSpc>
                <a:spcPct val="90000"/>
              </a:lnSpc>
              <a:spcBef>
                <a:spcPts val="500"/>
              </a:spcBef>
              <a:spcAft>
                <a:spcPts val="0"/>
              </a:spcAft>
              <a:buClr>
                <a:schemeClr val="dk1"/>
              </a:buClr>
              <a:buSzPct val="100000"/>
              <a:buChar char="•"/>
            </a:pPr>
            <a:r>
              <a:rPr lang="en-US"/>
              <a:t>Conceptual and problem solving questions – covers material from weeks 1-5</a:t>
            </a:r>
            <a:endParaRPr/>
          </a:p>
          <a:p>
            <a:pPr indent="-9906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Finals (50%) </a:t>
            </a:r>
            <a:endParaRPr/>
          </a:p>
          <a:p>
            <a:pPr indent="-228600" lvl="1" marL="685800" rtl="0" algn="l">
              <a:lnSpc>
                <a:spcPct val="90000"/>
              </a:lnSpc>
              <a:spcBef>
                <a:spcPts val="500"/>
              </a:spcBef>
              <a:spcAft>
                <a:spcPts val="0"/>
              </a:spcAft>
              <a:buClr>
                <a:schemeClr val="dk1"/>
              </a:buClr>
              <a:buSzPct val="100000"/>
              <a:buChar char="•"/>
            </a:pPr>
            <a:r>
              <a:rPr lang="en-US"/>
              <a:t>22 Nov, 2.5h</a:t>
            </a:r>
            <a:endParaRPr/>
          </a:p>
          <a:p>
            <a:pPr indent="-228600" lvl="1" marL="685800" rtl="0" algn="l">
              <a:lnSpc>
                <a:spcPct val="90000"/>
              </a:lnSpc>
              <a:spcBef>
                <a:spcPts val="500"/>
              </a:spcBef>
              <a:spcAft>
                <a:spcPts val="0"/>
              </a:spcAft>
              <a:buClr>
                <a:schemeClr val="dk1"/>
              </a:buClr>
              <a:buSzPct val="100000"/>
              <a:buChar char="•"/>
            </a:pPr>
            <a:r>
              <a:rPr lang="en-US"/>
              <a:t>MCQ and composite questions – covers material from week 6-13</a:t>
            </a:r>
            <a:endParaRPr/>
          </a:p>
        </p:txBody>
      </p:sp>
      <p:sp>
        <p:nvSpPr>
          <p:cNvPr id="613" name="Google Shape;613;p3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Course policies and contact</a:t>
            </a:r>
            <a:endParaRPr/>
          </a:p>
        </p:txBody>
      </p:sp>
      <p:sp>
        <p:nvSpPr>
          <p:cNvPr id="619" name="Google Shape;619;p3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Attendance and assessment – see course outline </a:t>
            </a:r>
            <a:endParaRPr/>
          </a:p>
          <a:p>
            <a:pPr indent="0" lvl="0" marL="0" rtl="0" algn="l">
              <a:lnSpc>
                <a:spcPct val="90000"/>
              </a:lnSpc>
              <a:spcBef>
                <a:spcPts val="10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a:t>Course support: contact me (Weeks 1-7), He Taisen (Weeks 8-13), respective tutors (tutorial groups)</a:t>
            </a:r>
            <a:endParaRPr/>
          </a:p>
        </p:txBody>
      </p:sp>
      <p:sp>
        <p:nvSpPr>
          <p:cNvPr id="620" name="Google Shape;620;p3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21" name="Google Shape;621;p32"/>
          <p:cNvPicPr preferRelativeResize="0"/>
          <p:nvPr/>
        </p:nvPicPr>
        <p:blipFill rotWithShape="1">
          <a:blip r:embed="rId3">
            <a:alphaModFix/>
          </a:blip>
          <a:srcRect b="0" l="0" r="0" t="0"/>
          <a:stretch/>
        </p:blipFill>
        <p:spPr>
          <a:xfrm>
            <a:off x="1442301" y="4013196"/>
            <a:ext cx="8089900" cy="2425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Tutorial 1</a:t>
            </a:r>
            <a:endParaRPr/>
          </a:p>
        </p:txBody>
      </p:sp>
      <p:sp>
        <p:nvSpPr>
          <p:cNvPr id="627" name="Google Shape;627;p33"/>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Read my Straits Times Opinion Article </a:t>
            </a:r>
            <a:r>
              <a:rPr b="1" lang="en-US"/>
              <a:t>“Upgrading coffee shop talk” </a:t>
            </a:r>
            <a:r>
              <a:rPr b="1" lang="en-US" u="sng"/>
              <a:t>handout</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Pick one topic that we will be covering in this course – then think of a </a:t>
            </a:r>
            <a:r>
              <a:rPr b="1" lang="en-US" u="sng"/>
              <a:t>matching</a:t>
            </a:r>
            <a:r>
              <a:rPr lang="en-US"/>
              <a:t> real world example</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Figure out how we can use economics to </a:t>
            </a:r>
            <a:r>
              <a:rPr b="1" lang="en-US" u="sng"/>
              <a:t>analyze</a:t>
            </a:r>
            <a:r>
              <a:rPr lang="en-US"/>
              <a:t> it, so as to improve decision making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You will have around 5 min per person to </a:t>
            </a:r>
            <a:r>
              <a:rPr b="1" lang="en-US" u="sng"/>
              <a:t>present</a:t>
            </a:r>
            <a:r>
              <a:rPr lang="en-US"/>
              <a:t> your analysis in class</a:t>
            </a:r>
            <a:endParaRPr/>
          </a:p>
          <a:p>
            <a:pPr indent="0" lvl="0" marL="0" rtl="0" algn="l">
              <a:lnSpc>
                <a:spcPct val="90000"/>
              </a:lnSpc>
              <a:spcBef>
                <a:spcPts val="1000"/>
              </a:spcBef>
              <a:spcAft>
                <a:spcPts val="0"/>
              </a:spcAft>
              <a:buClr>
                <a:schemeClr val="dk1"/>
              </a:buClr>
              <a:buSzPct val="100000"/>
              <a:buNone/>
            </a:pPr>
            <a:r>
              <a:t/>
            </a:r>
            <a:endParaRPr/>
          </a:p>
        </p:txBody>
      </p:sp>
      <p:sp>
        <p:nvSpPr>
          <p:cNvPr id="628" name="Google Shape;628;p3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Sessions and content</a:t>
            </a:r>
            <a:endParaRPr/>
          </a:p>
        </p:txBody>
      </p:sp>
      <p:sp>
        <p:nvSpPr>
          <p:cNvPr id="231" name="Google Shape;231;p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2" name="Google Shape;232;p4"/>
          <p:cNvSpPr/>
          <p:nvPr/>
        </p:nvSpPr>
        <p:spPr>
          <a:xfrm>
            <a:off x="10511817" y="2715732"/>
            <a:ext cx="1589423" cy="563525"/>
          </a:xfrm>
          <a:prstGeom prst="wedgeRoundRectCallout">
            <a:avLst>
              <a:gd fmla="val -64985" name="adj1"/>
              <a:gd fmla="val 236" name="adj2"/>
              <a:gd fmla="val 16667" name="adj3"/>
            </a:avLst>
          </a:prstGeom>
          <a:solidFill>
            <a:schemeClr val="accent1"/>
          </a:solidFill>
          <a:ln cap="flat" cmpd="sng" w="12700">
            <a:solidFill>
              <a:srgbClr val="A1A1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C00000"/>
                </a:solidFill>
                <a:latin typeface="Trebuchet MS"/>
                <a:ea typeface="Trebuchet MS"/>
                <a:cs typeface="Trebuchet MS"/>
                <a:sym typeface="Trebuchet MS"/>
              </a:rPr>
              <a:t>Optimize!</a:t>
            </a:r>
            <a:endParaRPr/>
          </a:p>
        </p:txBody>
      </p:sp>
      <p:sp>
        <p:nvSpPr>
          <p:cNvPr id="233" name="Google Shape;233;p4"/>
          <p:cNvSpPr/>
          <p:nvPr/>
        </p:nvSpPr>
        <p:spPr>
          <a:xfrm>
            <a:off x="10511815" y="3568994"/>
            <a:ext cx="1589425" cy="563525"/>
          </a:xfrm>
          <a:prstGeom prst="wedgeRoundRectCallout">
            <a:avLst>
              <a:gd fmla="val -64984" name="adj1"/>
              <a:gd fmla="val -54482" name="adj2"/>
              <a:gd fmla="val 16667" name="adj3"/>
            </a:avLst>
          </a:prstGeom>
          <a:solidFill>
            <a:schemeClr val="accent1"/>
          </a:solidFill>
          <a:ln cap="flat" cmpd="sng" w="12700">
            <a:solidFill>
              <a:srgbClr val="A1A1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C00000"/>
                </a:solidFill>
                <a:latin typeface="Trebuchet MS"/>
                <a:ea typeface="Trebuchet MS"/>
                <a:cs typeface="Trebuchet MS"/>
                <a:sym typeface="Trebuchet MS"/>
              </a:rPr>
              <a:t>Market outcomes</a:t>
            </a:r>
            <a:endParaRPr/>
          </a:p>
        </p:txBody>
      </p:sp>
      <p:sp>
        <p:nvSpPr>
          <p:cNvPr id="234" name="Google Shape;234;p4"/>
          <p:cNvSpPr/>
          <p:nvPr/>
        </p:nvSpPr>
        <p:spPr>
          <a:xfrm>
            <a:off x="10511815" y="4414283"/>
            <a:ext cx="1589425" cy="563525"/>
          </a:xfrm>
          <a:prstGeom prst="wedgeRoundRectCallout">
            <a:avLst>
              <a:gd fmla="val -63064" name="adj1"/>
              <a:gd fmla="val 236" name="adj2"/>
              <a:gd fmla="val 16667" name="adj3"/>
            </a:avLst>
          </a:prstGeom>
          <a:solidFill>
            <a:schemeClr val="accent1"/>
          </a:solidFill>
          <a:ln cap="flat" cmpd="sng" w="12700">
            <a:solidFill>
              <a:srgbClr val="A1A1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C00000"/>
                </a:solidFill>
                <a:latin typeface="Trebuchet MS"/>
                <a:ea typeface="Trebuchet MS"/>
                <a:cs typeface="Trebuchet MS"/>
                <a:sym typeface="Trebuchet MS"/>
              </a:rPr>
              <a:t>Business decisions</a:t>
            </a:r>
            <a:endParaRPr/>
          </a:p>
        </p:txBody>
      </p:sp>
      <p:sp>
        <p:nvSpPr>
          <p:cNvPr id="235" name="Google Shape;235;p4"/>
          <p:cNvSpPr/>
          <p:nvPr/>
        </p:nvSpPr>
        <p:spPr>
          <a:xfrm>
            <a:off x="10551127" y="5259572"/>
            <a:ext cx="1550113" cy="563525"/>
          </a:xfrm>
          <a:prstGeom prst="wedgeRoundRectCallout">
            <a:avLst>
              <a:gd fmla="val -64402" name="adj1"/>
              <a:gd fmla="val -37500" name="adj2"/>
              <a:gd fmla="val 16667" name="adj3"/>
            </a:avLst>
          </a:prstGeom>
          <a:solidFill>
            <a:schemeClr val="accent1"/>
          </a:solidFill>
          <a:ln cap="flat" cmpd="sng" w="12700">
            <a:solidFill>
              <a:srgbClr val="A1A1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C00000"/>
                </a:solidFill>
                <a:latin typeface="Trebuchet MS"/>
                <a:ea typeface="Trebuchet MS"/>
                <a:cs typeface="Trebuchet MS"/>
                <a:sym typeface="Trebuchet MS"/>
              </a:rPr>
              <a:t>Behavioral insights</a:t>
            </a:r>
            <a:endParaRPr/>
          </a:p>
        </p:txBody>
      </p:sp>
      <p:graphicFrame>
        <p:nvGraphicFramePr>
          <p:cNvPr id="236" name="Google Shape;236;p4"/>
          <p:cNvGraphicFramePr/>
          <p:nvPr/>
        </p:nvGraphicFramePr>
        <p:xfrm>
          <a:off x="500745" y="2552747"/>
          <a:ext cx="3000000" cy="3000000"/>
        </p:xfrm>
        <a:graphic>
          <a:graphicData uri="http://schemas.openxmlformats.org/drawingml/2006/table">
            <a:tbl>
              <a:tblPr bandRow="1">
                <a:noFill/>
                <a:tableStyleId>{63F9877D-76B5-4053-BC97-F962EB29AF3B}</a:tableStyleId>
              </a:tblPr>
              <a:tblGrid>
                <a:gridCol w="943225"/>
                <a:gridCol w="5050575"/>
                <a:gridCol w="1349050"/>
                <a:gridCol w="2450600"/>
              </a:tblGrid>
              <a:tr h="170575">
                <a:tc>
                  <a:txBody>
                    <a:bodyPr/>
                    <a:lstStyle/>
                    <a:p>
                      <a:pPr indent="0" lvl="0" marL="0" marR="0" rtl="0" algn="l">
                        <a:spcBef>
                          <a:spcPts val="0"/>
                        </a:spcBef>
                        <a:spcAft>
                          <a:spcPts val="0"/>
                        </a:spcAft>
                        <a:buNone/>
                      </a:pPr>
                      <a:r>
                        <a:rPr b="1" lang="en-US" sz="1000" u="none" cap="none" strike="noStrike"/>
                        <a:t>Week</a:t>
                      </a:r>
                      <a:endParaRPr b="1" sz="1100" u="none" cap="none" strike="noStrike">
                        <a:latin typeface="Times New Roman"/>
                        <a:ea typeface="Times New Roman"/>
                        <a:cs typeface="Times New Roman"/>
                        <a:sym typeface="Times New Roman"/>
                      </a:endParaRPr>
                    </a:p>
                  </a:txBody>
                  <a:tcPr marT="0" marB="0" marR="61025" marL="61025" anchor="ctr"/>
                </a:tc>
                <a:tc>
                  <a:txBody>
                    <a:bodyPr/>
                    <a:lstStyle/>
                    <a:p>
                      <a:pPr indent="0" lvl="0" marL="0" marR="0" rtl="0" algn="l">
                        <a:spcBef>
                          <a:spcPts val="0"/>
                        </a:spcBef>
                        <a:spcAft>
                          <a:spcPts val="0"/>
                        </a:spcAft>
                        <a:buNone/>
                      </a:pPr>
                      <a:r>
                        <a:rPr b="1" lang="en-US" sz="1000" u="none" cap="none" strike="noStrike"/>
                        <a:t>Topic</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b="1" lang="en-US" sz="1000" u="none" cap="none" strike="noStrike"/>
                        <a:t>ILO</a:t>
                      </a:r>
                      <a:endParaRPr b="1" sz="1100" u="none" cap="none" strike="noStrike">
                        <a:latin typeface="Times New Roman"/>
                        <a:ea typeface="Times New Roman"/>
                        <a:cs typeface="Times New Roman"/>
                        <a:sym typeface="Times New Roman"/>
                      </a:endParaRPr>
                    </a:p>
                  </a:txBody>
                  <a:tcPr marT="0" marB="0" marR="61025" marL="61025" anchor="ctr"/>
                </a:tc>
                <a:tc>
                  <a:txBody>
                    <a:bodyPr/>
                    <a:lstStyle/>
                    <a:p>
                      <a:pPr indent="0" lvl="0" marL="0" marR="0" rtl="0" algn="l">
                        <a:spcBef>
                          <a:spcPts val="0"/>
                        </a:spcBef>
                        <a:spcAft>
                          <a:spcPts val="0"/>
                        </a:spcAft>
                        <a:buNone/>
                      </a:pPr>
                      <a:r>
                        <a:rPr b="1" lang="en-US" sz="1000" u="none" cap="none" strike="noStrike"/>
                        <a:t>Readings/ Activities</a:t>
                      </a:r>
                      <a:endParaRPr b="1" sz="1100" u="none" cap="none" strike="noStrike">
                        <a:latin typeface="Times New Roman"/>
                        <a:ea typeface="Times New Roman"/>
                        <a:cs typeface="Times New Roman"/>
                        <a:sym typeface="Times New Roman"/>
                      </a:endParaRPr>
                    </a:p>
                  </a:txBody>
                  <a:tcPr marT="0" marB="0" marR="61025" marL="61025" anchor="ctr"/>
                </a:tc>
              </a:tr>
              <a:tr h="170575">
                <a:tc>
                  <a:txBody>
                    <a:bodyPr/>
                    <a:lstStyle/>
                    <a:p>
                      <a:pPr indent="0" lvl="0" marL="0" marR="0" rtl="0" algn="l">
                        <a:spcBef>
                          <a:spcPts val="0"/>
                        </a:spcBef>
                        <a:spcAft>
                          <a:spcPts val="0"/>
                        </a:spcAft>
                        <a:buNone/>
                      </a:pPr>
                      <a:r>
                        <a:rPr b="1" lang="en-US" sz="1000" u="none" cap="none" strike="noStrike"/>
                        <a:t>1</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Upgrading coffee shop talk (Introduction)</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Ch.1</a:t>
                      </a:r>
                      <a:endParaRPr sz="1100" u="none" cap="none" strike="noStrike">
                        <a:latin typeface="Times New Roman"/>
                        <a:ea typeface="Times New Roman"/>
                        <a:cs typeface="Times New Roman"/>
                        <a:sym typeface="Times New Roman"/>
                      </a:endParaRPr>
                    </a:p>
                  </a:txBody>
                  <a:tcPr marT="0" marB="0" marR="61025" marL="61025"/>
                </a:tc>
              </a:tr>
              <a:tr h="170575">
                <a:tc>
                  <a:txBody>
                    <a:bodyPr/>
                    <a:lstStyle/>
                    <a:p>
                      <a:pPr indent="0" lvl="0" marL="0" marR="0" rtl="0" algn="l">
                        <a:spcBef>
                          <a:spcPts val="0"/>
                        </a:spcBef>
                        <a:spcAft>
                          <a:spcPts val="0"/>
                        </a:spcAft>
                        <a:buNone/>
                      </a:pPr>
                      <a:r>
                        <a:rPr b="1" lang="en-US" sz="1000" u="none" cap="none" strike="noStrike"/>
                        <a:t>2</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Crazy Rich Asians (Consumption)</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3</a:t>
                      </a:r>
                      <a:endParaRPr sz="1100" u="none" cap="none" strike="noStrike">
                        <a:latin typeface="Times New Roman"/>
                        <a:ea typeface="Times New Roman"/>
                        <a:cs typeface="Times New Roman"/>
                        <a:sym typeface="Times New Roman"/>
                      </a:endParaRPr>
                    </a:p>
                  </a:txBody>
                  <a:tcPr marT="0" marB="0" marR="61025" marL="61025"/>
                </a:tc>
              </a:tr>
              <a:tr h="170575">
                <a:tc>
                  <a:txBody>
                    <a:bodyPr/>
                    <a:lstStyle/>
                    <a:p>
                      <a:pPr indent="0" lvl="0" marL="0" marR="0" rtl="0" algn="l">
                        <a:spcBef>
                          <a:spcPts val="0"/>
                        </a:spcBef>
                        <a:spcAft>
                          <a:spcPts val="0"/>
                        </a:spcAft>
                        <a:buNone/>
                      </a:pPr>
                      <a:r>
                        <a:rPr b="1" lang="en-US" sz="1000" u="none" cap="none" strike="noStrike"/>
                        <a:t>3</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Crazy Rich Asians (Consumption)</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3</a:t>
                      </a:r>
                      <a:endParaRPr sz="1100" u="none" cap="none" strike="noStrike">
                        <a:latin typeface="Times New Roman"/>
                        <a:ea typeface="Times New Roman"/>
                        <a:cs typeface="Times New Roman"/>
                        <a:sym typeface="Times New Roman"/>
                      </a:endParaRPr>
                    </a:p>
                  </a:txBody>
                  <a:tcPr marT="0" marB="0" marR="61025" marL="61025"/>
                </a:tc>
              </a:tr>
              <a:tr h="180550">
                <a:tc>
                  <a:txBody>
                    <a:bodyPr/>
                    <a:lstStyle/>
                    <a:p>
                      <a:pPr indent="0" lvl="0" marL="0" marR="0" rtl="0" algn="l">
                        <a:spcBef>
                          <a:spcPts val="0"/>
                        </a:spcBef>
                        <a:spcAft>
                          <a:spcPts val="0"/>
                        </a:spcAft>
                        <a:buNone/>
                      </a:pPr>
                      <a:r>
                        <a:rPr b="1" lang="en-US" sz="1000" u="none" cap="none" strike="noStrike"/>
                        <a:t>4</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Crazy Rich Asians 2 (Demand)</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4</a:t>
                      </a:r>
                      <a:endParaRPr sz="1100" u="none" cap="none" strike="noStrike">
                        <a:latin typeface="Times New Roman"/>
                        <a:ea typeface="Times New Roman"/>
                        <a:cs typeface="Times New Roman"/>
                        <a:sym typeface="Times New Roman"/>
                      </a:endParaRPr>
                    </a:p>
                  </a:txBody>
                  <a:tcPr marT="0" marB="0" marR="61025" marL="61025"/>
                </a:tc>
              </a:tr>
              <a:tr h="188225">
                <a:tc>
                  <a:txBody>
                    <a:bodyPr/>
                    <a:lstStyle/>
                    <a:p>
                      <a:pPr indent="0" lvl="0" marL="0" marR="0" rtl="0" algn="l">
                        <a:spcBef>
                          <a:spcPts val="0"/>
                        </a:spcBef>
                        <a:spcAft>
                          <a:spcPts val="0"/>
                        </a:spcAft>
                        <a:buNone/>
                      </a:pPr>
                      <a:r>
                        <a:rPr b="1" lang="en-US" sz="1000" u="none" cap="none" strike="noStrike"/>
                        <a:t>5</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On the other side of Tuas (Production)</a:t>
                      </a:r>
                      <a:endParaRPr/>
                    </a:p>
                    <a:p>
                      <a:pPr indent="0" lvl="0" marL="0" marR="0" rtl="0" algn="l">
                        <a:lnSpc>
                          <a:spcPct val="100000"/>
                        </a:lnSpc>
                        <a:spcBef>
                          <a:spcPts val="0"/>
                        </a:spcBef>
                        <a:spcAft>
                          <a:spcPts val="0"/>
                        </a:spcAft>
                        <a:buClr>
                          <a:srgbClr val="000000"/>
                        </a:buClr>
                        <a:buSzPts val="1000"/>
                        <a:buFont typeface="Trebuchet MS"/>
                        <a:buNone/>
                      </a:pPr>
                      <a:r>
                        <a:rPr b="1" i="0" lang="en-US" sz="1000" u="none" cap="none" strike="noStrike">
                          <a:solidFill>
                            <a:srgbClr val="000000"/>
                          </a:solidFill>
                          <a:latin typeface="Trebuchet MS"/>
                          <a:ea typeface="Trebuchet MS"/>
                          <a:cs typeface="Trebuchet MS"/>
                          <a:sym typeface="Trebuchet MS"/>
                        </a:rPr>
                        <a:t>Quiz</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6 &amp; 7</a:t>
                      </a:r>
                      <a:endParaRPr sz="1100" u="none" cap="none" strike="noStrike"/>
                    </a:p>
                  </a:txBody>
                  <a:tcPr marT="0" marB="0" marR="61025" marL="61025"/>
                </a:tc>
              </a:tr>
              <a:tr h="170575">
                <a:tc>
                  <a:txBody>
                    <a:bodyPr/>
                    <a:lstStyle/>
                    <a:p>
                      <a:pPr indent="0" lvl="0" marL="0" marR="0" rtl="0" algn="l">
                        <a:spcBef>
                          <a:spcPts val="0"/>
                        </a:spcBef>
                        <a:spcAft>
                          <a:spcPts val="0"/>
                        </a:spcAft>
                        <a:buNone/>
                      </a:pPr>
                      <a:r>
                        <a:rPr b="1" lang="en-US" sz="1000" u="none" cap="none" strike="noStrike"/>
                        <a:t>6</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Pasar (Market equilibrium)</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2 </a:t>
                      </a:r>
                      <a:endParaRPr/>
                    </a:p>
                  </a:txBody>
                  <a:tcPr marT="0" marB="0" marR="61025" marL="61025"/>
                </a:tc>
              </a:tr>
              <a:tr h="341125">
                <a:tc>
                  <a:txBody>
                    <a:bodyPr/>
                    <a:lstStyle/>
                    <a:p>
                      <a:pPr indent="0" lvl="0" marL="0" marR="0" rtl="0" algn="l">
                        <a:spcBef>
                          <a:spcPts val="0"/>
                        </a:spcBef>
                        <a:spcAft>
                          <a:spcPts val="0"/>
                        </a:spcAft>
                        <a:buNone/>
                      </a:pPr>
                      <a:r>
                        <a:rPr b="1" lang="en-US" sz="1000" u="none" cap="none" strike="noStrike"/>
                        <a:t>7</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We the People (Welfare)</a:t>
                      </a:r>
                      <a:endParaRPr/>
                    </a:p>
                    <a:p>
                      <a:pPr indent="0" lvl="0" marL="0" marR="0" rtl="0" algn="l">
                        <a:lnSpc>
                          <a:spcPct val="100000"/>
                        </a:lnSpc>
                        <a:spcBef>
                          <a:spcPts val="0"/>
                        </a:spcBef>
                        <a:spcAft>
                          <a:spcPts val="0"/>
                        </a:spcAft>
                        <a:buClr>
                          <a:schemeClr val="dk1"/>
                        </a:buClr>
                        <a:buSzPts val="1000"/>
                        <a:buFont typeface="Trebuchet MS"/>
                        <a:buNone/>
                      </a:pPr>
                      <a:r>
                        <a:rPr b="1" lang="en-US" sz="1000" u="none" cap="none" strike="noStrike"/>
                        <a:t>Midsemester Test</a:t>
                      </a:r>
                      <a:endParaRPr b="1" sz="10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9</a:t>
                      </a:r>
                      <a:endParaRPr sz="1100" u="none" cap="none" strike="noStrike"/>
                    </a:p>
                  </a:txBody>
                  <a:tcPr marT="0" marB="0" marR="61025" marL="61025"/>
                </a:tc>
              </a:tr>
              <a:tr h="170575">
                <a:tc>
                  <a:txBody>
                    <a:bodyPr/>
                    <a:lstStyle/>
                    <a:p>
                      <a:pPr indent="0" lvl="0" marL="0" marR="0" rtl="0" algn="l">
                        <a:spcBef>
                          <a:spcPts val="0"/>
                        </a:spcBef>
                        <a:spcAft>
                          <a:spcPts val="0"/>
                        </a:spcAft>
                        <a:buNone/>
                      </a:pPr>
                      <a:r>
                        <a:rPr b="1" lang="en-US" sz="1000" u="none" cap="none" strike="noStrike"/>
                        <a:t>---</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Recess Week</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 </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 </a:t>
                      </a:r>
                      <a:endParaRPr sz="1100" u="none" cap="none" strike="noStrike">
                        <a:latin typeface="Times New Roman"/>
                        <a:ea typeface="Times New Roman"/>
                        <a:cs typeface="Times New Roman"/>
                        <a:sym typeface="Times New Roman"/>
                      </a:endParaRPr>
                    </a:p>
                  </a:txBody>
                  <a:tcPr marT="0" marB="0" marR="61025" marL="61025"/>
                </a:tc>
              </a:tr>
              <a:tr h="170575">
                <a:tc>
                  <a:txBody>
                    <a:bodyPr/>
                    <a:lstStyle/>
                    <a:p>
                      <a:pPr indent="0" lvl="0" marL="0" marR="0" rtl="0" algn="l">
                        <a:spcBef>
                          <a:spcPts val="0"/>
                        </a:spcBef>
                        <a:spcAft>
                          <a:spcPts val="0"/>
                        </a:spcAft>
                        <a:buNone/>
                      </a:pPr>
                      <a:r>
                        <a:rPr b="1" lang="en-US" sz="1000" u="none" cap="none" strike="noStrike"/>
                        <a:t>8</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What’s happening on Lazada? (Competition) </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8</a:t>
                      </a:r>
                      <a:endParaRPr sz="1100" u="none" cap="none" strike="noStrike">
                        <a:latin typeface="Times New Roman"/>
                        <a:ea typeface="Times New Roman"/>
                        <a:cs typeface="Times New Roman"/>
                        <a:sym typeface="Times New Roman"/>
                      </a:endParaRPr>
                    </a:p>
                  </a:txBody>
                  <a:tcPr marT="0" marB="0" marR="61025" marL="61025"/>
                </a:tc>
              </a:tr>
              <a:tr h="170575">
                <a:tc>
                  <a:txBody>
                    <a:bodyPr/>
                    <a:lstStyle/>
                    <a:p>
                      <a:pPr indent="0" lvl="0" marL="0" marR="0" rtl="0" algn="l">
                        <a:spcBef>
                          <a:spcPts val="0"/>
                        </a:spcBef>
                        <a:spcAft>
                          <a:spcPts val="0"/>
                        </a:spcAft>
                        <a:buNone/>
                      </a:pPr>
                      <a:r>
                        <a:rPr b="1" lang="en-US" sz="1000" u="none" cap="none" strike="noStrike"/>
                        <a:t>9</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Singapore Power! (Monopoly)</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10-11</a:t>
                      </a:r>
                      <a:endParaRPr sz="1100" u="none" cap="none" strike="noStrike">
                        <a:latin typeface="Times New Roman"/>
                        <a:ea typeface="Times New Roman"/>
                        <a:cs typeface="Times New Roman"/>
                        <a:sym typeface="Times New Roman"/>
                      </a:endParaRPr>
                    </a:p>
                  </a:txBody>
                  <a:tcPr marT="0" marB="0" marR="61025" marL="61025"/>
                </a:tc>
              </a:tr>
              <a:tr h="170575">
                <a:tc>
                  <a:txBody>
                    <a:bodyPr/>
                    <a:lstStyle/>
                    <a:p>
                      <a:pPr indent="0" lvl="0" marL="0" marR="0" rtl="0" algn="l">
                        <a:spcBef>
                          <a:spcPts val="0"/>
                        </a:spcBef>
                        <a:spcAft>
                          <a:spcPts val="0"/>
                        </a:spcAft>
                        <a:buNone/>
                      </a:pPr>
                      <a:r>
                        <a:rPr b="1" lang="en-US" sz="1000" u="none" cap="none" strike="noStrike"/>
                        <a:t>10</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Playing games (Oligopoly)</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12</a:t>
                      </a:r>
                      <a:endParaRPr sz="1100" u="none" cap="none" strike="noStrike">
                        <a:latin typeface="Times New Roman"/>
                        <a:ea typeface="Times New Roman"/>
                        <a:cs typeface="Times New Roman"/>
                        <a:sym typeface="Times New Roman"/>
                      </a:endParaRPr>
                    </a:p>
                  </a:txBody>
                  <a:tcPr marT="0" marB="0" marR="61025" marL="61025"/>
                </a:tc>
              </a:tr>
              <a:tr h="193750">
                <a:tc>
                  <a:txBody>
                    <a:bodyPr/>
                    <a:lstStyle/>
                    <a:p>
                      <a:pPr indent="0" lvl="0" marL="0" marR="0" rtl="0" algn="l">
                        <a:spcBef>
                          <a:spcPts val="0"/>
                        </a:spcBef>
                        <a:spcAft>
                          <a:spcPts val="0"/>
                        </a:spcAft>
                        <a:buNone/>
                      </a:pPr>
                      <a:r>
                        <a:rPr b="1" lang="en-US" sz="1000" u="none" cap="none" strike="noStrike"/>
                        <a:t>11</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Playing smart (Business strategies)</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PR Ch 13</a:t>
                      </a:r>
                      <a:endParaRPr sz="1100" u="none" cap="none" strike="noStrike"/>
                    </a:p>
                  </a:txBody>
                  <a:tcPr marT="0" marB="0" marR="61025" marL="61025"/>
                </a:tc>
              </a:tr>
              <a:tr h="170575">
                <a:tc>
                  <a:txBody>
                    <a:bodyPr/>
                    <a:lstStyle/>
                    <a:p>
                      <a:pPr indent="0" lvl="0" marL="0" marR="0" rtl="0" algn="l">
                        <a:spcBef>
                          <a:spcPts val="0"/>
                        </a:spcBef>
                        <a:spcAft>
                          <a:spcPts val="0"/>
                        </a:spcAft>
                        <a:buNone/>
                      </a:pPr>
                      <a:r>
                        <a:rPr b="1" lang="en-US" sz="1000" u="none" cap="none" strike="noStrike"/>
                        <a:t>12</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JustGive then Stomp! (Behavioral Economics)</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TBA	</a:t>
                      </a:r>
                      <a:endParaRPr sz="1100" u="none" cap="none" strike="noStrike">
                        <a:latin typeface="Times New Roman"/>
                        <a:ea typeface="Times New Roman"/>
                        <a:cs typeface="Times New Roman"/>
                        <a:sym typeface="Times New Roman"/>
                      </a:endParaRPr>
                    </a:p>
                  </a:txBody>
                  <a:tcPr marT="0" marB="0" marR="61025" marL="61025"/>
                </a:tc>
              </a:tr>
              <a:tr h="180350">
                <a:tc>
                  <a:txBody>
                    <a:bodyPr/>
                    <a:lstStyle/>
                    <a:p>
                      <a:pPr indent="0" lvl="0" marL="0" marR="0" rtl="0" algn="l">
                        <a:spcBef>
                          <a:spcPts val="0"/>
                        </a:spcBef>
                        <a:spcAft>
                          <a:spcPts val="0"/>
                        </a:spcAft>
                        <a:buNone/>
                      </a:pPr>
                      <a:r>
                        <a:rPr b="1" lang="en-US" sz="1000" u="none" cap="none" strike="noStrike"/>
                        <a:t>13</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TBA</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rPr lang="en-US" sz="1000" u="none" cap="none" strike="noStrike"/>
                        <a:t>1, 2, 3</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lnSpc>
                          <a:spcPct val="100000"/>
                        </a:lnSpc>
                        <a:spcBef>
                          <a:spcPts val="0"/>
                        </a:spcBef>
                        <a:spcAft>
                          <a:spcPts val="0"/>
                        </a:spcAft>
                        <a:buClr>
                          <a:srgbClr val="000000"/>
                        </a:buClr>
                        <a:buSzPts val="1000"/>
                        <a:buFont typeface="Trebuchet MS"/>
                        <a:buNone/>
                      </a:pPr>
                      <a:r>
                        <a:rPr b="0" i="0" lang="en-US" sz="1000" u="none" cap="none" strike="noStrike">
                          <a:solidFill>
                            <a:srgbClr val="000000"/>
                          </a:solidFill>
                          <a:latin typeface="Trebuchet MS"/>
                          <a:ea typeface="Trebuchet MS"/>
                          <a:cs typeface="Trebuchet MS"/>
                          <a:sym typeface="Trebuchet MS"/>
                        </a:rPr>
                        <a:t>TBA</a:t>
                      </a:r>
                      <a:endParaRPr b="1" sz="1100" u="none" cap="none" strike="noStrike">
                        <a:latin typeface="Times New Roman"/>
                        <a:ea typeface="Times New Roman"/>
                        <a:cs typeface="Times New Roman"/>
                        <a:sym typeface="Times New Roman"/>
                      </a:endParaRPr>
                    </a:p>
                  </a:txBody>
                  <a:tcPr marT="0" marB="0" marR="61025" marL="61025"/>
                </a:tc>
              </a:tr>
              <a:tr h="180350">
                <a:tc>
                  <a:txBody>
                    <a:bodyPr/>
                    <a:lstStyle/>
                    <a:p>
                      <a:pPr indent="0" lvl="0" marL="0" marR="0" rtl="0" algn="l">
                        <a:spcBef>
                          <a:spcPts val="0"/>
                        </a:spcBef>
                        <a:spcAft>
                          <a:spcPts val="0"/>
                        </a:spcAft>
                        <a:buNone/>
                      </a:pPr>
                      <a:r>
                        <a:rPr b="1" lang="en-US" sz="1000" u="none" cap="none" strike="noStrike">
                          <a:latin typeface="Trebuchet MS"/>
                          <a:ea typeface="Trebuchet MS"/>
                          <a:cs typeface="Trebuchet MS"/>
                          <a:sym typeface="Trebuchet MS"/>
                        </a:rPr>
                        <a:t>22 Nov</a:t>
                      </a:r>
                      <a:endParaRPr/>
                    </a:p>
                  </a:txBody>
                  <a:tcPr marT="0" marB="0" marR="61025" marL="61025"/>
                </a:tc>
                <a:tc>
                  <a:txBody>
                    <a:bodyPr/>
                    <a:lstStyle/>
                    <a:p>
                      <a:pPr indent="0" lvl="0" marL="0" marR="0" rtl="0" algn="l">
                        <a:lnSpc>
                          <a:spcPct val="100000"/>
                        </a:lnSpc>
                        <a:spcBef>
                          <a:spcPts val="0"/>
                        </a:spcBef>
                        <a:spcAft>
                          <a:spcPts val="0"/>
                        </a:spcAft>
                        <a:buClr>
                          <a:srgbClr val="000000"/>
                        </a:buClr>
                        <a:buSzPts val="1000"/>
                        <a:buFont typeface="Trebuchet MS"/>
                        <a:buNone/>
                      </a:pPr>
                      <a:r>
                        <a:rPr b="1" i="0" lang="en-US" sz="1000" u="none" cap="none" strike="noStrike">
                          <a:solidFill>
                            <a:srgbClr val="000000"/>
                          </a:solidFill>
                          <a:latin typeface="Trebuchet MS"/>
                          <a:ea typeface="Trebuchet MS"/>
                          <a:cs typeface="Trebuchet MS"/>
                          <a:sym typeface="Trebuchet MS"/>
                        </a:rPr>
                        <a:t>Finals</a:t>
                      </a:r>
                      <a:endParaRPr b="1"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61025" marL="61025"/>
                </a:tc>
                <a:tc>
                  <a:txBody>
                    <a:bodyPr/>
                    <a:lstStyle/>
                    <a:p>
                      <a:pPr indent="0" lvl="0" marL="0" marR="0" rtl="0" algn="l">
                        <a:lnSpc>
                          <a:spcPct val="100000"/>
                        </a:lnSpc>
                        <a:spcBef>
                          <a:spcPts val="0"/>
                        </a:spcBef>
                        <a:spcAft>
                          <a:spcPts val="0"/>
                        </a:spcAft>
                        <a:buClr>
                          <a:schemeClr val="dk1"/>
                        </a:buClr>
                        <a:buSzPts val="1100"/>
                        <a:buFont typeface="Trebuchet MS"/>
                        <a:buNone/>
                      </a:pPr>
                      <a:r>
                        <a:t/>
                      </a:r>
                      <a:endParaRPr b="1" sz="1100" u="none" cap="none" strike="noStrike">
                        <a:latin typeface="Times New Roman"/>
                        <a:ea typeface="Times New Roman"/>
                        <a:cs typeface="Times New Roman"/>
                        <a:sym typeface="Times New Roman"/>
                      </a:endParaRPr>
                    </a:p>
                  </a:txBody>
                  <a:tcPr marT="0" marB="0" marR="61025" marL="610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highlight>
                  <a:srgbClr val="FFFF00"/>
                </a:highlight>
              </a:rPr>
              <a:t>@u: What, why, and how?</a:t>
            </a:r>
            <a:endParaRPr/>
          </a:p>
          <a:p>
            <a:pPr indent="-87629"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Decision making</a:t>
            </a:r>
            <a:endParaRPr/>
          </a:p>
          <a:p>
            <a:pPr indent="-87629"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Market outcomes</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Business strategies</a:t>
            </a:r>
            <a:endParaRPr/>
          </a:p>
          <a:p>
            <a:pPr indent="-87629"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Behavioral insights</a:t>
            </a:r>
            <a:endParaRPr/>
          </a:p>
        </p:txBody>
      </p:sp>
      <p:sp>
        <p:nvSpPr>
          <p:cNvPr id="242" name="Google Shape;242;p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3" name="Google Shape;243;p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1. Upgrading coffee shop talk </a:t>
            </a:r>
            <a:endParaRPr/>
          </a:p>
        </p:txBody>
      </p:sp>
      <p:pic>
        <p:nvPicPr>
          <p:cNvPr id="244" name="Google Shape;244;p5"/>
          <p:cNvPicPr preferRelativeResize="0"/>
          <p:nvPr/>
        </p:nvPicPr>
        <p:blipFill rotWithShape="1">
          <a:blip r:embed="rId3">
            <a:alphaModFix/>
          </a:blip>
          <a:srcRect b="0" l="0" r="0" t="0"/>
          <a:stretch/>
        </p:blipFill>
        <p:spPr>
          <a:xfrm>
            <a:off x="5356225" y="2499033"/>
            <a:ext cx="5080000" cy="297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What?</a:t>
            </a:r>
            <a:br>
              <a:rPr lang="en-US"/>
            </a:br>
            <a:r>
              <a:rPr lang="en-US" sz="2200"/>
              <a:t>A study of choice, context, and consequence</a:t>
            </a:r>
            <a:endParaRPr/>
          </a:p>
        </p:txBody>
      </p:sp>
      <p:sp>
        <p:nvSpPr>
          <p:cNvPr id="251" name="Google Shape;251;p6"/>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400"/>
              <a:buNone/>
            </a:pPr>
            <a:r>
              <a:rPr lang="en-US"/>
              <a:t>“Economics is the study of how men and society choose, with or without the use of money, to employ scarce productive resources, which could have alternative uses, to produce various commodities over time and distribute them for consumption, now and in the future among various people and groups in society.” (Paul A. Samuelson, 1955)</a:t>
            </a:r>
            <a:endParaRPr/>
          </a:p>
        </p:txBody>
      </p:sp>
      <p:sp>
        <p:nvSpPr>
          <p:cNvPr id="252" name="Google Shape;252;p6"/>
          <p:cNvSpPr/>
          <p:nvPr/>
        </p:nvSpPr>
        <p:spPr>
          <a:xfrm>
            <a:off x="1031909" y="5538351"/>
            <a:ext cx="1731817" cy="900545"/>
          </a:xfrm>
          <a:custGeom>
            <a:rect b="b" l="l" r="r" t="t"/>
            <a:pathLst>
              <a:path extrusionOk="0" h="120000" w="120000">
                <a:moveTo>
                  <a:pt x="0" y="0"/>
                </a:moveTo>
                <a:lnTo>
                  <a:pt x="120000" y="0"/>
                </a:lnTo>
                <a:lnTo>
                  <a:pt x="120000" y="120000"/>
                </a:lnTo>
                <a:lnTo>
                  <a:pt x="0" y="120000"/>
                </a:lnTo>
                <a:close/>
              </a:path>
              <a:path extrusionOk="0" fill="none" h="120000" w="120000">
                <a:moveTo>
                  <a:pt x="57907" y="-3654"/>
                </a:moveTo>
                <a:lnTo>
                  <a:pt x="346708" y="-332693"/>
                </a:lnTo>
              </a:path>
            </a:pathLst>
          </a:custGeom>
          <a:gradFill>
            <a:gsLst>
              <a:gs pos="0">
                <a:srgbClr val="0070C0"/>
              </a:gs>
              <a:gs pos="50000">
                <a:schemeClr val="accent1"/>
              </a:gs>
              <a:gs pos="100000">
                <a:srgbClr val="C3C3C3"/>
              </a:gs>
            </a:gsLst>
            <a:lin ang="5400000" scaled="0"/>
          </a:gra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Decision makers</a:t>
            </a:r>
            <a:endParaRPr/>
          </a:p>
        </p:txBody>
      </p:sp>
      <p:sp>
        <p:nvSpPr>
          <p:cNvPr id="253" name="Google Shape;253;p6"/>
          <p:cNvSpPr/>
          <p:nvPr/>
        </p:nvSpPr>
        <p:spPr>
          <a:xfrm>
            <a:off x="3387180" y="5538351"/>
            <a:ext cx="1599189" cy="900545"/>
          </a:xfrm>
          <a:custGeom>
            <a:rect b="b" l="l" r="r" t="t"/>
            <a:pathLst>
              <a:path extrusionOk="0" h="120000" w="120000">
                <a:moveTo>
                  <a:pt x="0" y="0"/>
                </a:moveTo>
                <a:lnTo>
                  <a:pt x="120000" y="0"/>
                </a:lnTo>
                <a:lnTo>
                  <a:pt x="120000" y="120000"/>
                </a:lnTo>
                <a:lnTo>
                  <a:pt x="0" y="120000"/>
                </a:lnTo>
                <a:close/>
              </a:path>
              <a:path extrusionOk="0" fill="none" h="120000" w="120000">
                <a:moveTo>
                  <a:pt x="57907" y="-3654"/>
                </a:moveTo>
                <a:lnTo>
                  <a:pt x="309684" y="-331154"/>
                </a:lnTo>
              </a:path>
            </a:pathLst>
          </a:custGeom>
          <a:gradFill>
            <a:gsLst>
              <a:gs pos="0">
                <a:srgbClr val="0070C0"/>
              </a:gs>
              <a:gs pos="50000">
                <a:schemeClr val="accent1"/>
              </a:gs>
              <a:gs pos="100000">
                <a:srgbClr val="C3C3C3"/>
              </a:gs>
            </a:gsLst>
            <a:lin ang="5400000" scaled="0"/>
          </a:gra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Choices</a:t>
            </a:r>
            <a:endParaRPr/>
          </a:p>
        </p:txBody>
      </p:sp>
      <p:sp>
        <p:nvSpPr>
          <p:cNvPr id="254" name="Google Shape;254;p6"/>
          <p:cNvSpPr/>
          <p:nvPr/>
        </p:nvSpPr>
        <p:spPr>
          <a:xfrm>
            <a:off x="5684725" y="5538351"/>
            <a:ext cx="1580717" cy="900545"/>
          </a:xfrm>
          <a:custGeom>
            <a:rect b="b" l="l" r="r" t="t"/>
            <a:pathLst>
              <a:path extrusionOk="0" h="120000" w="120000">
                <a:moveTo>
                  <a:pt x="0" y="0"/>
                </a:moveTo>
                <a:lnTo>
                  <a:pt x="120000" y="0"/>
                </a:lnTo>
                <a:lnTo>
                  <a:pt x="120000" y="120000"/>
                </a:lnTo>
                <a:lnTo>
                  <a:pt x="0" y="120000"/>
                </a:lnTo>
                <a:close/>
              </a:path>
              <a:path extrusionOk="0" fill="none" h="120000" w="120000">
                <a:moveTo>
                  <a:pt x="57907" y="-3654"/>
                </a:moveTo>
                <a:lnTo>
                  <a:pt x="35622" y="-298846"/>
                </a:lnTo>
              </a:path>
            </a:pathLst>
          </a:custGeom>
          <a:gradFill>
            <a:gsLst>
              <a:gs pos="0">
                <a:srgbClr val="0070C0"/>
              </a:gs>
              <a:gs pos="50000">
                <a:schemeClr val="accent1"/>
              </a:gs>
              <a:gs pos="100000">
                <a:srgbClr val="C3C3C3"/>
              </a:gs>
            </a:gsLst>
            <a:lin ang="5400000" scaled="0"/>
          </a:gra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Constraints</a:t>
            </a:r>
            <a:endParaRPr/>
          </a:p>
        </p:txBody>
      </p:sp>
      <p:sp>
        <p:nvSpPr>
          <p:cNvPr id="255" name="Google Shape;255;p6"/>
          <p:cNvSpPr/>
          <p:nvPr/>
        </p:nvSpPr>
        <p:spPr>
          <a:xfrm>
            <a:off x="7821934" y="5538351"/>
            <a:ext cx="1661245" cy="900545"/>
          </a:xfrm>
          <a:custGeom>
            <a:rect b="b" l="l" r="r" t="t"/>
            <a:pathLst>
              <a:path extrusionOk="0" h="120000" w="120000">
                <a:moveTo>
                  <a:pt x="0" y="0"/>
                </a:moveTo>
                <a:lnTo>
                  <a:pt x="120000" y="0"/>
                </a:lnTo>
                <a:lnTo>
                  <a:pt x="120000" y="120000"/>
                </a:lnTo>
                <a:lnTo>
                  <a:pt x="0" y="120000"/>
                </a:lnTo>
                <a:close/>
              </a:path>
              <a:path extrusionOk="0" fill="none" h="120000" w="120000">
                <a:moveTo>
                  <a:pt x="57907" y="-3654"/>
                </a:moveTo>
                <a:lnTo>
                  <a:pt x="-42652" y="-191844"/>
                </a:lnTo>
              </a:path>
            </a:pathLst>
          </a:custGeom>
          <a:gradFill>
            <a:gsLst>
              <a:gs pos="0">
                <a:srgbClr val="0070C0"/>
              </a:gs>
              <a:gs pos="50000">
                <a:schemeClr val="accent1"/>
              </a:gs>
              <a:gs pos="100000">
                <a:srgbClr val="C3C3C3"/>
              </a:gs>
            </a:gsLst>
            <a:lin ang="5400000" scaled="0"/>
          </a:gra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Consequences</a:t>
            </a:r>
            <a:endParaRPr/>
          </a:p>
        </p:txBody>
      </p:sp>
      <p:sp>
        <p:nvSpPr>
          <p:cNvPr id="256" name="Google Shape;256;p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7"/>
          <p:cNvSpPr/>
          <p:nvPr/>
        </p:nvSpPr>
        <p:spPr>
          <a:xfrm>
            <a:off x="2286000" y="624840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sp>
        <p:nvSpPr>
          <p:cNvPr id="266" name="Google Shape;266;p7"/>
          <p:cNvSpPr/>
          <p:nvPr/>
        </p:nvSpPr>
        <p:spPr>
          <a:xfrm>
            <a:off x="48006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900"/>
              <a:buFont typeface="Noto Sans Symbols"/>
              <a:buNone/>
            </a:pPr>
            <a:r>
              <a:t/>
            </a:r>
            <a:endParaRPr b="0" i="0" sz="2900" u="none" cap="none" strike="noStrike">
              <a:solidFill>
                <a:srgbClr val="8D7DFF"/>
              </a:solidFill>
              <a:latin typeface="Verdana"/>
              <a:ea typeface="Verdana"/>
              <a:cs typeface="Verdana"/>
              <a:sym typeface="Verdana"/>
            </a:endParaRPr>
          </a:p>
        </p:txBody>
      </p:sp>
      <p:sp>
        <p:nvSpPr>
          <p:cNvPr id="267" name="Google Shape;267;p7"/>
          <p:cNvSpPr txBox="1"/>
          <p:nvPr>
            <p:ph type="title"/>
          </p:nvPr>
        </p:nvSpPr>
        <p:spPr>
          <a:xfrm>
            <a:off x="534193" y="753227"/>
            <a:ext cx="7313613"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Themes of Microeconomics</a:t>
            </a:r>
            <a:endParaRPr/>
          </a:p>
        </p:txBody>
      </p:sp>
      <p:sp>
        <p:nvSpPr>
          <p:cNvPr id="268" name="Google Shape;268;p7"/>
          <p:cNvSpPr txBox="1"/>
          <p:nvPr>
            <p:ph idx="1" type="body"/>
          </p:nvPr>
        </p:nvSpPr>
        <p:spPr>
          <a:xfrm>
            <a:off x="534192" y="2236039"/>
            <a:ext cx="10686033" cy="42057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Microeconomics studies how </a:t>
            </a:r>
            <a:r>
              <a:rPr b="1" lang="en-US" u="sng">
                <a:solidFill>
                  <a:srgbClr val="00B0F0"/>
                </a:solidFill>
              </a:rPr>
              <a:t>economic agents</a:t>
            </a:r>
            <a:r>
              <a:rPr b="1" lang="en-US">
                <a:solidFill>
                  <a:srgbClr val="00B0F0"/>
                </a:solidFill>
              </a:rPr>
              <a:t> </a:t>
            </a:r>
            <a:r>
              <a:rPr lang="en-US"/>
              <a:t>(consumers, workers, firms, etc) make </a:t>
            </a:r>
            <a:r>
              <a:rPr b="1" lang="en-US" u="sng">
                <a:solidFill>
                  <a:srgbClr val="00B0F0"/>
                </a:solidFill>
              </a:rPr>
              <a:t>decisions</a:t>
            </a:r>
            <a:r>
              <a:rPr lang="en-US" u="sng">
                <a:solidFill>
                  <a:srgbClr val="00B0F0"/>
                </a:solidFill>
              </a:rPr>
              <a:t> (</a:t>
            </a:r>
            <a:r>
              <a:rPr b="1" lang="en-US" u="sng">
                <a:solidFill>
                  <a:srgbClr val="00B0F0"/>
                </a:solidFill>
              </a:rPr>
              <a:t>choices</a:t>
            </a:r>
            <a:r>
              <a:rPr lang="en-US" u="sng">
                <a:solidFill>
                  <a:srgbClr val="00B0F0"/>
                </a:solidFill>
              </a:rPr>
              <a:t>) </a:t>
            </a:r>
            <a:r>
              <a:rPr lang="en-US"/>
              <a:t>in the presence of </a:t>
            </a:r>
            <a:r>
              <a:rPr b="1" lang="en-US" u="sng">
                <a:solidFill>
                  <a:srgbClr val="00B0F0"/>
                </a:solidFill>
              </a:rPr>
              <a:t>constraints </a:t>
            </a:r>
            <a:r>
              <a:rPr lang="en-US"/>
              <a:t>and </a:t>
            </a:r>
            <a:r>
              <a:rPr b="1" lang="en-US" u="sng">
                <a:solidFill>
                  <a:srgbClr val="00B0F0"/>
                </a:solidFill>
              </a:rPr>
              <a:t>tradeoffs</a:t>
            </a:r>
            <a:r>
              <a:rPr lang="en-US"/>
              <a:t>:</a:t>
            </a:r>
            <a:endParaRPr sz="900">
              <a:solidFill>
                <a:srgbClr val="8D7DFF"/>
              </a:solidFill>
            </a:endParaRPr>
          </a:p>
          <a:p>
            <a:pPr indent="-228600" lvl="1" marL="685800" rtl="0" algn="l">
              <a:lnSpc>
                <a:spcPct val="90000"/>
              </a:lnSpc>
              <a:spcBef>
                <a:spcPts val="500"/>
              </a:spcBef>
              <a:spcAft>
                <a:spcPts val="0"/>
              </a:spcAft>
              <a:buClr>
                <a:schemeClr val="dk1"/>
              </a:buClr>
              <a:buSzPts val="2000"/>
              <a:buChar char="•"/>
            </a:pPr>
            <a:r>
              <a:rPr lang="en-US"/>
              <a:t>Limited </a:t>
            </a:r>
            <a:r>
              <a:rPr b="1" lang="en-US"/>
              <a:t>budget </a:t>
            </a:r>
            <a:r>
              <a:rPr lang="en-US"/>
              <a:t>to consume food </a:t>
            </a:r>
            <a:r>
              <a:rPr b="1" lang="en-US"/>
              <a:t>or</a:t>
            </a:r>
            <a:r>
              <a:rPr lang="en-US"/>
              <a:t> clothes</a:t>
            </a:r>
            <a:endParaRPr b="1"/>
          </a:p>
          <a:p>
            <a:pPr indent="-228600" lvl="1" marL="685800" rtl="0" algn="l">
              <a:lnSpc>
                <a:spcPct val="90000"/>
              </a:lnSpc>
              <a:spcBef>
                <a:spcPts val="500"/>
              </a:spcBef>
              <a:spcAft>
                <a:spcPts val="0"/>
              </a:spcAft>
              <a:buClr>
                <a:schemeClr val="dk1"/>
              </a:buClr>
              <a:buSzPts val="2000"/>
              <a:buChar char="•"/>
            </a:pPr>
            <a:r>
              <a:rPr lang="en-US"/>
              <a:t>Limited </a:t>
            </a:r>
            <a:r>
              <a:rPr b="1" lang="en-US"/>
              <a:t>time </a:t>
            </a:r>
            <a:r>
              <a:rPr lang="en-US"/>
              <a:t>to work </a:t>
            </a:r>
            <a:r>
              <a:rPr b="1" lang="en-US"/>
              <a:t>or</a:t>
            </a:r>
            <a:r>
              <a:rPr lang="en-US"/>
              <a:t> play</a:t>
            </a:r>
            <a:endParaRPr b="1"/>
          </a:p>
          <a:p>
            <a:pPr indent="-228600" lvl="1" marL="685800" rtl="0" algn="l">
              <a:lnSpc>
                <a:spcPct val="90000"/>
              </a:lnSpc>
              <a:spcBef>
                <a:spcPts val="500"/>
              </a:spcBef>
              <a:spcAft>
                <a:spcPts val="0"/>
              </a:spcAft>
              <a:buClr>
                <a:schemeClr val="dk1"/>
              </a:buClr>
              <a:buSzPts val="2000"/>
              <a:buChar char="•"/>
            </a:pPr>
            <a:r>
              <a:rPr lang="en-US"/>
              <a:t>Limited </a:t>
            </a:r>
            <a:r>
              <a:rPr b="1" lang="en-US"/>
              <a:t>ability</a:t>
            </a:r>
            <a:r>
              <a:rPr lang="en-US"/>
              <a:t> to produce using man </a:t>
            </a:r>
            <a:r>
              <a:rPr b="1" lang="en-US"/>
              <a:t>or</a:t>
            </a:r>
            <a:r>
              <a:rPr lang="en-US"/>
              <a:t> machine </a:t>
            </a:r>
            <a:endParaRPr/>
          </a:p>
          <a:p>
            <a:pPr indent="0" lvl="1" marL="457200" rtl="0" algn="l">
              <a:lnSpc>
                <a:spcPct val="90000"/>
              </a:lnSpc>
              <a:spcBef>
                <a:spcPts val="500"/>
              </a:spcBef>
              <a:spcAft>
                <a:spcPts val="0"/>
              </a:spcAft>
              <a:buClr>
                <a:schemeClr val="dk1"/>
              </a:buClr>
              <a:buSzPts val="2000"/>
              <a:buNone/>
            </a:pPr>
            <a:r>
              <a:t/>
            </a:r>
            <a:endParaRPr/>
          </a:p>
          <a:p>
            <a:pPr indent="-228600" lvl="0" marL="228600" rtl="0" algn="l">
              <a:lnSpc>
                <a:spcPct val="90000"/>
              </a:lnSpc>
              <a:spcBef>
                <a:spcPts val="1000"/>
              </a:spcBef>
              <a:spcAft>
                <a:spcPts val="0"/>
              </a:spcAft>
              <a:buClr>
                <a:schemeClr val="dk1"/>
              </a:buClr>
              <a:buSzPts val="2400"/>
              <a:buChar char="•"/>
            </a:pPr>
            <a:r>
              <a:rPr lang="en-US"/>
              <a:t>Budget, money, time and ability are scarce resources </a:t>
            </a:r>
            <a:endParaRPr/>
          </a:p>
          <a:p>
            <a:pPr indent="0" lvl="0" marL="0" rtl="0" algn="l">
              <a:lnSpc>
                <a:spcPct val="90000"/>
              </a:lnSpc>
              <a:spcBef>
                <a:spcPts val="1000"/>
              </a:spcBef>
              <a:spcAft>
                <a:spcPts val="0"/>
              </a:spcAft>
              <a:buClr>
                <a:schemeClr val="dk1"/>
              </a:buClr>
              <a:buSzPts val="2400"/>
              <a:buNone/>
            </a:pPr>
            <a:r>
              <a:rPr lang="en-US"/>
              <a:t>	🡪 </a:t>
            </a:r>
            <a:r>
              <a:rPr lang="en-US">
                <a:highlight>
                  <a:srgbClr val="FFFF00"/>
                </a:highlight>
              </a:rPr>
              <a:t>@u: how to </a:t>
            </a:r>
            <a:r>
              <a:rPr b="1" lang="en-US" u="sng">
                <a:solidFill>
                  <a:srgbClr val="00B0F0"/>
                </a:solidFill>
                <a:highlight>
                  <a:srgbClr val="FFFF00"/>
                </a:highlight>
              </a:rPr>
              <a:t>allocate</a:t>
            </a:r>
            <a:r>
              <a:rPr lang="en-US">
                <a:highlight>
                  <a:srgbClr val="FFFF00"/>
                </a:highlight>
              </a:rPr>
              <a:t> such resources to obtain the best </a:t>
            </a:r>
            <a:r>
              <a:rPr b="1" lang="en-US" u="sng">
                <a:solidFill>
                  <a:srgbClr val="00B0F0"/>
                </a:solidFill>
                <a:highlight>
                  <a:srgbClr val="FFFF00"/>
                </a:highlight>
              </a:rPr>
              <a:t>outcomes</a:t>
            </a:r>
            <a:r>
              <a:rPr lang="en-US">
                <a:highlight>
                  <a:srgbClr val="FFFF00"/>
                </a:highlight>
              </a:rPr>
              <a:t>?</a:t>
            </a:r>
            <a:endParaRPr/>
          </a:p>
          <a:p>
            <a:pPr indent="0" lvl="0" marL="0" rtl="0" algn="l">
              <a:lnSpc>
                <a:spcPct val="90000"/>
              </a:lnSpc>
              <a:spcBef>
                <a:spcPts val="10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400"/>
              <a:buNone/>
            </a:pPr>
            <a:r>
              <a:t/>
            </a:r>
            <a:endParaRPr/>
          </a:p>
        </p:txBody>
      </p:sp>
      <p:sp>
        <p:nvSpPr>
          <p:cNvPr id="269" name="Google Shape;269;p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5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5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5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5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5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5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500"/>
                                        <p:tgtEl>
                                          <p:spTgt spid="2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7" st="7"/>
                                            </p:txEl>
                                          </p:spTgt>
                                        </p:tgtEl>
                                        <p:attrNameLst>
                                          <p:attrName>style.visibility</p:attrName>
                                        </p:attrNameLst>
                                      </p:cBhvr>
                                      <p:to>
                                        <p:strVal val="visible"/>
                                      </p:to>
                                    </p:set>
                                    <p:animEffect filter="fade" transition="in">
                                      <p:cBhvr>
                                        <p:cTn dur="500"/>
                                        <p:tgtEl>
                                          <p:spTgt spid="2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8" st="8"/>
                                            </p:txEl>
                                          </p:spTgt>
                                        </p:tgtEl>
                                        <p:attrNameLst>
                                          <p:attrName>style.visibility</p:attrName>
                                        </p:attrNameLst>
                                      </p:cBhvr>
                                      <p:to>
                                        <p:strVal val="visible"/>
                                      </p:to>
                                    </p:set>
                                    <p:animEffect filter="fade" transition="in">
                                      <p:cBhvr>
                                        <p:cTn dur="500"/>
                                        <p:tgtEl>
                                          <p:spTgt spid="26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Why?</a:t>
            </a:r>
            <a:br>
              <a:rPr lang="en-US"/>
            </a:br>
            <a:r>
              <a:rPr lang="en-US" sz="2200"/>
              <a:t>To evaluate, predict, or guide choice</a:t>
            </a:r>
            <a:endParaRPr/>
          </a:p>
        </p:txBody>
      </p:sp>
      <p:sp>
        <p:nvSpPr>
          <p:cNvPr id="276" name="Google Shape;276;p8"/>
          <p:cNvSpPr txBox="1"/>
          <p:nvPr/>
        </p:nvSpPr>
        <p:spPr>
          <a:xfrm>
            <a:off x="816761" y="2580679"/>
            <a:ext cx="25340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Trebuchet MS"/>
                <a:ea typeface="Trebuchet MS"/>
                <a:cs typeface="Trebuchet MS"/>
                <a:sym typeface="Trebuchet MS"/>
              </a:rPr>
              <a:t>Households</a:t>
            </a:r>
            <a:endParaRPr/>
          </a:p>
        </p:txBody>
      </p:sp>
      <p:sp>
        <p:nvSpPr>
          <p:cNvPr id="277" name="Google Shape;277;p8"/>
          <p:cNvSpPr txBox="1"/>
          <p:nvPr/>
        </p:nvSpPr>
        <p:spPr>
          <a:xfrm>
            <a:off x="3510461" y="2605502"/>
            <a:ext cx="25340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rebuchet MS"/>
                <a:ea typeface="Trebuchet MS"/>
                <a:cs typeface="Trebuchet MS"/>
                <a:sym typeface="Trebuchet MS"/>
              </a:rPr>
              <a:t>Firms</a:t>
            </a:r>
            <a:endParaRPr/>
          </a:p>
        </p:txBody>
      </p:sp>
      <p:sp>
        <p:nvSpPr>
          <p:cNvPr id="278" name="Google Shape;278;p8"/>
          <p:cNvSpPr txBox="1"/>
          <p:nvPr/>
        </p:nvSpPr>
        <p:spPr>
          <a:xfrm>
            <a:off x="6044543" y="2605502"/>
            <a:ext cx="25340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rebuchet MS"/>
                <a:ea typeface="Trebuchet MS"/>
                <a:cs typeface="Trebuchet MS"/>
                <a:sym typeface="Trebuchet MS"/>
              </a:rPr>
              <a:t>Government</a:t>
            </a:r>
            <a:endParaRPr/>
          </a:p>
        </p:txBody>
      </p:sp>
      <p:sp>
        <p:nvSpPr>
          <p:cNvPr id="279" name="Google Shape;279;p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80" name="Google Shape;280;p8"/>
          <p:cNvPicPr preferRelativeResize="0"/>
          <p:nvPr/>
        </p:nvPicPr>
        <p:blipFill rotWithShape="1">
          <a:blip r:embed="rId3">
            <a:alphaModFix/>
          </a:blip>
          <a:srcRect b="0" l="0" r="0" t="0"/>
          <a:stretch/>
        </p:blipFill>
        <p:spPr>
          <a:xfrm>
            <a:off x="8841159" y="2605502"/>
            <a:ext cx="2906047" cy="3340284"/>
          </a:xfrm>
          <a:prstGeom prst="rect">
            <a:avLst/>
          </a:prstGeom>
          <a:noFill/>
          <a:ln>
            <a:noFill/>
          </a:ln>
        </p:spPr>
      </p:pic>
      <p:sp>
        <p:nvSpPr>
          <p:cNvPr id="281" name="Google Shape;281;p8"/>
          <p:cNvSpPr txBox="1"/>
          <p:nvPr/>
        </p:nvSpPr>
        <p:spPr>
          <a:xfrm>
            <a:off x="816761" y="3141163"/>
            <a:ext cx="2238233"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Buy</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Work</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Play</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Invest</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Insure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Donate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a:t>
            </a:r>
            <a:endParaRPr/>
          </a:p>
        </p:txBody>
      </p:sp>
      <p:sp>
        <p:nvSpPr>
          <p:cNvPr id="282" name="Google Shape;282;p8"/>
          <p:cNvSpPr txBox="1"/>
          <p:nvPr/>
        </p:nvSpPr>
        <p:spPr>
          <a:xfrm>
            <a:off x="3510461" y="3173919"/>
            <a:ext cx="2238233" cy="267765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Sell</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Produce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Price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Compete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Collude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Innovate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a:t>
            </a:r>
            <a:endParaRPr/>
          </a:p>
        </p:txBody>
      </p:sp>
      <p:sp>
        <p:nvSpPr>
          <p:cNvPr id="283" name="Google Shape;283;p8"/>
          <p:cNvSpPr txBox="1"/>
          <p:nvPr/>
        </p:nvSpPr>
        <p:spPr>
          <a:xfrm>
            <a:off x="6044543" y="3177949"/>
            <a:ext cx="2238233" cy="267765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Tax</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Spend</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Regulate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Restrict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Subsidize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Provide</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9"/>
          <p:cNvSpPr txBox="1"/>
          <p:nvPr>
            <p:ph type="title"/>
          </p:nvPr>
        </p:nvSpPr>
        <p:spPr>
          <a:xfrm>
            <a:off x="725921" y="718914"/>
            <a:ext cx="7583488"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rebuchet MS"/>
              <a:buNone/>
            </a:pPr>
            <a:r>
              <a:rPr lang="en-US"/>
              <a:t>Circular flow model</a:t>
            </a:r>
            <a:br>
              <a:rPr lang="en-US"/>
            </a:br>
            <a:r>
              <a:rPr lang="en-US" sz="2400"/>
              <a:t>A conceptual model of economic exchange</a:t>
            </a:r>
            <a:endParaRPr/>
          </a:p>
        </p:txBody>
      </p:sp>
      <p:pic>
        <p:nvPicPr>
          <p:cNvPr id="289" name="Google Shape;289;p9"/>
          <p:cNvPicPr preferRelativeResize="0"/>
          <p:nvPr/>
        </p:nvPicPr>
        <p:blipFill rotWithShape="1">
          <a:blip r:embed="rId3">
            <a:alphaModFix/>
          </a:blip>
          <a:srcRect b="0" l="0" r="0" t="0"/>
          <a:stretch/>
        </p:blipFill>
        <p:spPr>
          <a:xfrm>
            <a:off x="2663903" y="2016669"/>
            <a:ext cx="6005946" cy="4841331"/>
          </a:xfrm>
          <a:prstGeom prst="rect">
            <a:avLst/>
          </a:prstGeom>
          <a:noFill/>
          <a:ln>
            <a:noFill/>
          </a:ln>
        </p:spPr>
      </p:pic>
      <p:sp>
        <p:nvSpPr>
          <p:cNvPr id="290" name="Google Shape;290;p9"/>
          <p:cNvSpPr/>
          <p:nvPr/>
        </p:nvSpPr>
        <p:spPr>
          <a:xfrm>
            <a:off x="2876868" y="6611779"/>
            <a:ext cx="643826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Trebuchet MS"/>
                <a:ea typeface="Trebuchet MS"/>
                <a:cs typeface="Trebuchet MS"/>
                <a:sym typeface="Trebuchet MS"/>
              </a:rPr>
              <a:t>Source: https://sbhsgovecon.files.wordpress.com/2013/02/02-circular-flow-mixed-economy.png</a:t>
            </a:r>
            <a:endParaRPr/>
          </a:p>
        </p:txBody>
      </p:sp>
      <p:sp>
        <p:nvSpPr>
          <p:cNvPr id="291" name="Google Shape;291;p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Berlin">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2018-12-10T04:11:20Z</dcterms:created>
  <dc:creator>Jonathan Tan (Assoc Prof)</dc:creator>
</cp:coreProperties>
</file>